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>
  <p:sldMasterIdLst>
    <p:sldMasterId id="2147483648" r:id="rId2"/>
  </p:sldMasterIdLst>
  <p:notesMasterIdLst>
    <p:notesMasterId r:id="rId32"/>
  </p:notesMasterIdLst>
  <p:handoutMasterIdLst>
    <p:handoutMasterId r:id="rId33"/>
  </p:handoutMasterIdLst>
  <p:sldIdLst>
    <p:sldId id="268" r:id="rId3"/>
    <p:sldId id="295" r:id="rId4"/>
    <p:sldId id="280" r:id="rId5"/>
    <p:sldId id="290" r:id="rId6"/>
    <p:sldId id="292" r:id="rId7"/>
    <p:sldId id="308" r:id="rId8"/>
    <p:sldId id="309" r:id="rId9"/>
    <p:sldId id="310" r:id="rId10"/>
    <p:sldId id="311" r:id="rId11"/>
    <p:sldId id="291" r:id="rId12"/>
    <p:sldId id="293" r:id="rId13"/>
    <p:sldId id="294" r:id="rId14"/>
    <p:sldId id="298" r:id="rId15"/>
    <p:sldId id="299" r:id="rId16"/>
    <p:sldId id="300" r:id="rId17"/>
    <p:sldId id="289" r:id="rId18"/>
    <p:sldId id="282" r:id="rId19"/>
    <p:sldId id="286" r:id="rId20"/>
    <p:sldId id="305" r:id="rId21"/>
    <p:sldId id="288" r:id="rId22"/>
    <p:sldId id="287" r:id="rId23"/>
    <p:sldId id="306" r:id="rId24"/>
    <p:sldId id="312" r:id="rId25"/>
    <p:sldId id="307" r:id="rId26"/>
    <p:sldId id="301" r:id="rId27"/>
    <p:sldId id="302" r:id="rId28"/>
    <p:sldId id="297" r:id="rId29"/>
    <p:sldId id="303" r:id="rId30"/>
    <p:sldId id="30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3" autoAdjust="0"/>
    <p:restoredTop sz="88048" autoAdjust="0"/>
  </p:normalViewPr>
  <p:slideViewPr>
    <p:cSldViewPr snapToGrid="0">
      <p:cViewPr varScale="1">
        <p:scale>
          <a:sx n="81" d="100"/>
          <a:sy n="81" d="100"/>
        </p:scale>
        <p:origin x="706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/>
            </a:lvl1pPr>
          </a:lstStyle>
          <a:p>
            <a:fld id="{6AC4FB8F-ED15-48AB-97BD-17129D4E699D}" type="datetimeFigureOut">
              <a:rPr kumimoji="1" lang="en-US" altLang="ja-JP" smtClean="0">
                <a:ea typeface="Meiryo UI" panose="020B0604030504040204" pitchFamily="50" charset="-128"/>
              </a:rPr>
              <a:t>6/30/2017</a:t>
            </a:fld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/>
            </a:lvl1pPr>
          </a:lstStyle>
          <a:p>
            <a:fld id="{7E6B3739-9081-478F-812E-AE7CE140632E}" type="slidenum">
              <a:rPr kumimoji="1" lang="ja-JP" smtClean="0">
                <a:ea typeface="Meiryo UI" panose="020B0604030504040204" pitchFamily="50" charset="-128"/>
              </a:rPr>
              <a:t>‹#›</a:t>
            </a:fld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BBC9D437-CD83-4825-AD0D-5E7B341BC79B}" type="datetimeFigureOut">
              <a:rPr lang="en-US" altLang="ja-JP" smtClean="0"/>
              <a:pPr/>
              <a:t>6/30/2017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kumimoji="1" lang="ja-JP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560CF8BB-EBC7-4B8F-9632-A5A136FBB880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ページの折り返し部分の原理解説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矢印＝マウス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253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0428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WPF</a:t>
            </a:r>
            <a:r>
              <a:rPr kumimoji="1" lang="ja-JP" altLang="en-US" dirty="0" smtClean="0"/>
              <a:t>の概要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VisualStudio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WPF</a:t>
            </a:r>
            <a:r>
              <a:rPr kumimoji="1" lang="ja-JP" altLang="en-US" dirty="0" smtClean="0"/>
              <a:t>の作成画面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16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1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XAML</a:t>
            </a:r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VisualStudio</a:t>
            </a:r>
            <a:r>
              <a:rPr kumimoji="1" lang="ja-JP" altLang="en-US" dirty="0" smtClean="0"/>
              <a:t>で作成した際に自動生成される</a:t>
            </a:r>
            <a:r>
              <a:rPr kumimoji="1" lang="en-US" altLang="ja-JP" dirty="0" smtClean="0"/>
              <a:t>XAML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17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7288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ja-JP" dirty="0" smtClean="0"/>
              <a:t>MVVM</a:t>
            </a:r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lang="en-US" altLang="ja-JP" dirty="0" smtClean="0"/>
              <a:t>Model</a:t>
            </a:r>
            <a:r>
              <a:rPr lang="ja-JP" altLang="en-US" dirty="0" smtClean="0"/>
              <a:t>に相当する部分をドメイン（領域）と呼ぶが、ドメインはビジネス的な領域をイメージする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ドメインをどのように構成するかについて、大きく２つのパターンがある（ドメイン・ロジック・パターン）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●トランザクション・スクリプト・パターン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</a:t>
            </a:r>
            <a:r>
              <a:rPr lang="ja-JP" altLang="en-US" dirty="0" smtClean="0"/>
              <a:t>ユースケース（業務の１つ流れ）単位で</a:t>
            </a:r>
            <a:r>
              <a:rPr lang="en-US" altLang="ja-JP" dirty="0" smtClean="0"/>
              <a:t>Entity</a:t>
            </a:r>
            <a:r>
              <a:rPr lang="ja-JP" altLang="en-US" dirty="0" smtClean="0"/>
              <a:t>を分離して、ほぼ１画面に対して</a:t>
            </a:r>
            <a:r>
              <a:rPr lang="en-US" altLang="ja-JP" dirty="0" smtClean="0"/>
              <a:t>Entity</a:t>
            </a:r>
            <a:r>
              <a:rPr lang="ja-JP" altLang="en-US" dirty="0" smtClean="0"/>
              <a:t>を１つ用意する作りが単純となる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</a:t>
            </a:r>
            <a:r>
              <a:rPr lang="ja-JP" altLang="en-US" dirty="0" smtClean="0"/>
              <a:t>画面単位の作りのため、</a:t>
            </a:r>
            <a:r>
              <a:rPr lang="en-US" altLang="ja-JP" dirty="0" smtClean="0"/>
              <a:t>Entity</a:t>
            </a:r>
            <a:r>
              <a:rPr lang="ja-JP" altLang="en-US" dirty="0" smtClean="0"/>
              <a:t>間の連携が取れない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Entity</a:t>
            </a:r>
            <a:r>
              <a:rPr lang="ja-JP" altLang="en-US" dirty="0" smtClean="0"/>
              <a:t>は状態を持たず（ステートレス）使い捨て。データを</a:t>
            </a:r>
            <a:r>
              <a:rPr lang="en-US" altLang="ja-JP" dirty="0" smtClean="0"/>
              <a:t>DB</a:t>
            </a:r>
            <a:r>
              <a:rPr lang="ja-JP" altLang="en-US" dirty="0" smtClean="0"/>
              <a:t>などに永続化するためのもの。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●ドメイン・モデル・パターン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Entity</a:t>
            </a:r>
            <a:r>
              <a:rPr lang="ja-JP" altLang="en-US" dirty="0" smtClean="0"/>
              <a:t>に操作の責務も持たせる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Entity</a:t>
            </a:r>
            <a:r>
              <a:rPr lang="ja-JP" altLang="en-US" dirty="0" smtClean="0"/>
              <a:t>は状態を持つ（ステートフル）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20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9671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MVC</a:t>
            </a:r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アプリケーションに適したモデル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・画面毎に処理が独立している（ステートレス）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・トランザクション・スクリプトの場合が多い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24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4719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MVVM</a:t>
            </a:r>
            <a:r>
              <a:rPr lang="ja-JP" altLang="en-US" dirty="0" smtClean="0"/>
              <a:t>概要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・リッチクライアント</a:t>
            </a:r>
            <a:r>
              <a:rPr kumimoji="1" lang="ja-JP" altLang="en-US" dirty="0" smtClean="0"/>
              <a:t>に適したモデル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画面をまたいで状態を持つ（ステートフル）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View</a:t>
            </a:r>
            <a:r>
              <a:rPr lang="ja-JP" altLang="en-US" dirty="0" smtClean="0"/>
              <a:t>は</a:t>
            </a:r>
            <a:r>
              <a:rPr lang="en-US" altLang="ja-JP" dirty="0" err="1" smtClean="0"/>
              <a:t>ViewModel</a:t>
            </a:r>
            <a:r>
              <a:rPr lang="ja-JP" altLang="en-US" dirty="0" smtClean="0"/>
              <a:t>の仕様が決まっていれば開発できるため、デザイナーとの作業分担が可能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MVC</a:t>
            </a:r>
            <a:r>
              <a:rPr lang="ja-JP" altLang="en-US" dirty="0" smtClean="0"/>
              <a:t>とは逆に、</a:t>
            </a:r>
            <a:r>
              <a:rPr lang="en-US" altLang="ja-JP" dirty="0" smtClean="0"/>
              <a:t>View</a:t>
            </a:r>
            <a:r>
              <a:rPr lang="ja-JP" altLang="en-US" dirty="0" smtClean="0"/>
              <a:t>＜</a:t>
            </a:r>
            <a:r>
              <a:rPr lang="en-US" altLang="ja-JP" dirty="0" err="1" smtClean="0"/>
              <a:t>ViewModel</a:t>
            </a:r>
            <a:r>
              <a:rPr lang="ja-JP" altLang="en-US" dirty="0" smtClean="0"/>
              <a:t>＜</a:t>
            </a:r>
            <a:r>
              <a:rPr lang="en-US" altLang="ja-JP" dirty="0" smtClean="0"/>
              <a:t>Model</a:t>
            </a:r>
            <a:r>
              <a:rPr lang="ja-JP" altLang="en-US" dirty="0" smtClean="0"/>
              <a:t>の順でインスタンスの存続期間が長くなる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そのため、メモリリークを起こさないように注意する必要がある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ViewModel</a:t>
            </a:r>
            <a:r>
              <a:rPr lang="ja-JP" altLang="en-US" dirty="0" smtClean="0"/>
              <a:t>は</a:t>
            </a:r>
            <a:r>
              <a:rPr lang="en-US" altLang="ja-JP" dirty="0" smtClean="0"/>
              <a:t>View</a:t>
            </a:r>
            <a:r>
              <a:rPr lang="ja-JP" altLang="en-US" dirty="0" smtClean="0"/>
              <a:t>に対してプロパティの形で公開を行う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操作についてもメソッドを公開するのではなく、</a:t>
            </a:r>
            <a:r>
              <a:rPr lang="en-US" altLang="ja-JP" dirty="0" smtClean="0"/>
              <a:t>Command</a:t>
            </a:r>
            <a:r>
              <a:rPr lang="ja-JP" altLang="en-US" dirty="0" smtClean="0"/>
              <a:t>型のプロパティを公開し、それを呼び出すことで実行を行う。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26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2866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27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1287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WPF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DataBinding</a:t>
            </a:r>
            <a:r>
              <a:rPr kumimoji="1" lang="ja-JP" altLang="en-US" dirty="0" smtClean="0"/>
              <a:t>とは、</a:t>
            </a:r>
            <a:r>
              <a:rPr kumimoji="1" lang="en-US" altLang="ja-JP" dirty="0" smtClean="0"/>
              <a:t>XAML</a:t>
            </a:r>
            <a:r>
              <a:rPr kumimoji="1" lang="ja-JP" altLang="en-US" dirty="0" smtClean="0"/>
              <a:t>と対になった</a:t>
            </a:r>
            <a:r>
              <a:rPr kumimoji="1" lang="en-US" altLang="ja-JP" dirty="0" smtClean="0"/>
              <a:t>C#</a:t>
            </a:r>
            <a:r>
              <a:rPr kumimoji="1" lang="ja-JP" altLang="en-US" dirty="0" smtClean="0"/>
              <a:t>のコード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この部分は</a:t>
            </a:r>
            <a:r>
              <a:rPr kumimoji="1" lang="en-US" altLang="ja-JP" dirty="0" smtClean="0"/>
              <a:t>View</a:t>
            </a:r>
            <a:r>
              <a:rPr kumimoji="1" lang="ja-JP" altLang="en-US" dirty="0" err="1" smtClean="0"/>
              <a:t>、</a:t>
            </a:r>
            <a:r>
              <a:rPr kumimoji="1" lang="en-US" altLang="ja-JP" dirty="0" err="1" smtClean="0"/>
              <a:t>ViewModel</a:t>
            </a:r>
            <a:r>
              <a:rPr kumimoji="1" lang="ja-JP" altLang="en-US" dirty="0" smtClean="0"/>
              <a:t>双方に含まれるものであるから、自動生成に任せ、</a:t>
            </a:r>
            <a:r>
              <a:rPr kumimoji="1" lang="en-US" altLang="ja-JP" dirty="0" err="1" smtClean="0"/>
              <a:t>InitializeComponent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以外存在しないことが望ましい。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分離コードは、</a:t>
            </a:r>
            <a:r>
              <a:rPr lang="en-US" altLang="ja-JP" dirty="0" smtClean="0"/>
              <a:t>C#</a:t>
            </a:r>
            <a:r>
              <a:rPr lang="ja-JP" altLang="en-US" dirty="0" smtClean="0"/>
              <a:t>で記述されたコードであるが、</a:t>
            </a:r>
            <a:r>
              <a:rPr lang="en-US" altLang="ja-JP" dirty="0" smtClean="0"/>
              <a:t>XAML</a:t>
            </a:r>
            <a:r>
              <a:rPr lang="ja-JP" altLang="en-US" dirty="0" smtClean="0"/>
              <a:t>とは直接紐づかないもの。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ただし</a:t>
            </a:r>
            <a:r>
              <a:rPr lang="en-US" altLang="ja-JP" dirty="0" smtClean="0"/>
              <a:t>XAML</a:t>
            </a:r>
            <a:r>
              <a:rPr lang="ja-JP" altLang="en-US" dirty="0" smtClean="0"/>
              <a:t>の記述によってそのコードを適用することができる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28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494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Autofit/>
          </a:bodyPr>
          <a:lstStyle>
            <a:lvl1pPr algn="l" latinLnBrk="0">
              <a:lnSpc>
                <a:spcPct val="75000"/>
              </a:lnSpc>
              <a:defRPr kumimoji="1" lang="ja-JP" sz="6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kumimoji="1" lang="ja-JP" sz="2000"/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 latinLnBrk="0">
              <a:buNone/>
              <a:defRPr kumimoji="1" lang="ja-JP" sz="20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 latinLnBrk="0">
              <a:defRPr kumimoji="1" lang="ja-JP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dirty="0"/>
          </a:p>
        </p:txBody>
      </p:sp>
      <p:sp>
        <p:nvSpPr>
          <p:cNvPr id="19" name="タイトル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2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2704" y="249373"/>
            <a:ext cx="8686800" cy="754479"/>
          </a:xfrm>
        </p:spPr>
        <p:txBody>
          <a:bodyPr anchor="b">
            <a:noAutofit/>
          </a:bodyPr>
          <a:lstStyle>
            <a:lvl1pPr latinLnBrk="0">
              <a:defRPr kumimoji="1" lang="ja-JP"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クリックしてプロジェクトのタイトルを追加する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/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セクション見出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2704" y="249373"/>
            <a:ext cx="8686800" cy="754479"/>
          </a:xfrm>
        </p:spPr>
        <p:txBody>
          <a:bodyPr anchor="b">
            <a:noAutofit/>
          </a:bodyPr>
          <a:lstStyle>
            <a:lvl1pPr latinLnBrk="0">
              <a:defRPr kumimoji="1" lang="ja-JP"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クリックしてプロジェクトのタイトルを追加する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/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0"/>
          </p:nvPr>
        </p:nvSpPr>
        <p:spPr>
          <a:xfrm>
            <a:off x="609600" y="1315700"/>
            <a:ext cx="4656137" cy="95250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11"/>
          </p:nvPr>
        </p:nvSpPr>
        <p:spPr>
          <a:xfrm>
            <a:off x="609600" y="4498360"/>
            <a:ext cx="5561012" cy="107315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89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842045" y="253186"/>
            <a:ext cx="6214120" cy="750666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・マスター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7" name="日付プレースホルダー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8" name="フッター プレースホルダー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9" name="スライド番号プレースホルダー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11" name="スライド番号プレースホルダー 5"/>
          <p:cNvSpPr>
            <a:spLocks noGrp="1"/>
          </p:cNvSpPr>
          <p:nvPr>
            <p:ph type="sldNum" sz="quarter" idx="10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4800937" cy="731617"/>
          </a:xfrm>
        </p:spPr>
        <p:txBody>
          <a:bodyPr anchor="b">
            <a:noAutofit/>
          </a:bodyPr>
          <a:lstStyle>
            <a:lvl1pPr latinLnBrk="0">
              <a:defRPr kumimoji="1" lang="ja-JP"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18451" y="263199"/>
            <a:ext cx="5489510" cy="579120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2000"/>
            </a:lvl6pPr>
            <a:lvl7pPr latinLnBrk="0">
              <a:defRPr kumimoji="1" lang="ja-JP" sz="2000"/>
            </a:lvl7pPr>
            <a:lvl8pPr latinLnBrk="0">
              <a:defRPr kumimoji="1" lang="ja-JP" sz="2000"/>
            </a:lvl8pPr>
            <a:lvl9pPr latinLnBrk="0">
              <a:defRPr kumimoji="1" lang="ja-JP" sz="20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7" name="日付プレースホルダー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8" name="フッター プレースホルダー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9" name="スライド番号プレースホルダー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dirty="0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 latinLnBrk="0">
              <a:defRPr kumimoji="1" lang="ja-JP" sz="8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 latinLnBrk="0">
              <a:defRPr kumimoji="1" lang="ja-JP" sz="8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9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8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lang="ja-JP" sz="3200" kern="1200" cap="all" baseline="0">
          <a:solidFill>
            <a:schemeClr val="accent1"/>
          </a:solidFill>
          <a:latin typeface="+mj-lt"/>
          <a:ea typeface="Meiryo UI" panose="020B0604030504040204" pitchFamily="50" charset="-128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kumimoji="1" lang="ja-JP" sz="20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kumimoji="1" lang="ja-JP" sz="18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markit.co.jp/fdotnet/chushin/greatblogentry_02/greatblogentry_02_01.html" TargetMode="External"/><Relationship Id="rId2" Type="http://schemas.openxmlformats.org/officeDocument/2006/relationships/hyperlink" Target="https://blogs.msdn.microsoft.com/mitsu/2006/11/05/flip-page-demo-using-wpf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neutoria.blogspot.jp/2011/10/mvvm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>
          <a:xfrm>
            <a:off x="-1" y="0"/>
            <a:ext cx="681278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78000">
                <a:srgbClr val="57E5FF"/>
              </a:gs>
              <a:gs pos="54000">
                <a:srgbClr val="9BEFFF"/>
              </a:gs>
              <a:gs pos="94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-2" y="1657978"/>
            <a:ext cx="7630888" cy="120983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9256" y="1868993"/>
            <a:ext cx="7611630" cy="787808"/>
          </a:xfrm>
          <a:effectLst/>
        </p:spPr>
        <p:txBody>
          <a:bodyPr anchor="ctr">
            <a:normAutofit fontScale="90000"/>
          </a:bodyPr>
          <a:lstStyle/>
          <a:p>
            <a:pPr algn="dist">
              <a:lnSpc>
                <a:spcPct val="150000"/>
              </a:lnSpc>
            </a:pPr>
            <a:r>
              <a:rPr lang="en-US" altLang="ja-JP" sz="4400" b="1" i="1" cap="none" dirty="0" smtClean="0">
                <a:ln w="0"/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4000">
                      <a:srgbClr val="77829F"/>
                    </a:gs>
                    <a:gs pos="86000">
                      <a:srgbClr val="C5C7CA"/>
                    </a:gs>
                  </a:gsLst>
                  <a:lin ang="5400000"/>
                </a:gra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WPF</a:t>
            </a:r>
            <a:r>
              <a:rPr lang="ja-JP" altLang="en-US" sz="4400" b="1" dirty="0" smtClean="0"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4000">
                      <a:srgbClr val="77829F"/>
                    </a:gs>
                    <a:gs pos="86000">
                      <a:srgbClr val="C5C7CA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en-US" altLang="ja-JP" sz="4400" b="1" i="1" dirty="0" smtClean="0"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4000">
                      <a:srgbClr val="77829F"/>
                    </a:gs>
                    <a:gs pos="86000">
                      <a:srgbClr val="C5C7C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3D</a:t>
            </a:r>
            <a:r>
              <a:rPr lang="ja-JP" altLang="en-US" sz="4400" b="1" dirty="0" smtClean="0"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1000">
                      <a:srgbClr val="77829F"/>
                    </a:gs>
                    <a:gs pos="86000">
                      <a:srgbClr val="C5C7CA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アニメーション調査</a:t>
            </a:r>
            <a:endParaRPr kumimoji="1" lang="ja-JP" sz="4400" b="1" dirty="0">
              <a:gradFill>
                <a:gsLst>
                  <a:gs pos="30000">
                    <a:schemeClr val="accent6">
                      <a:lumMod val="50000"/>
                    </a:schemeClr>
                  </a:gs>
                  <a:gs pos="61000">
                    <a:srgbClr val="77829F"/>
                  </a:gs>
                  <a:gs pos="86000">
                    <a:srgbClr val="C5C7CA"/>
                  </a:gs>
                </a:gsLst>
                <a:lin ang="5400000" scaled="0"/>
              </a:gra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図プレースホルダー 2"/>
          <p:cNvSpPr txBox="1">
            <a:spLocks/>
          </p:cNvSpPr>
          <p:nvPr/>
        </p:nvSpPr>
        <p:spPr>
          <a:xfrm>
            <a:off x="0" y="0"/>
            <a:ext cx="6812782" cy="6858000"/>
          </a:xfrm>
          <a:prstGeom prst="rect">
            <a:avLst/>
          </a:prstGeom>
          <a:ln>
            <a:noFill/>
          </a:ln>
        </p:spPr>
        <p:txBody>
          <a:bodyPr vert="horz" lIns="91440" tIns="45720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kumimoji="1" lang="ja-JP" sz="28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kumimoji="1" lang="ja-JP" sz="2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" y="5772665"/>
            <a:ext cx="1148862" cy="90784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225896" y="5872643"/>
            <a:ext cx="4582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（株）カレッジティアンドケイ</a:t>
            </a:r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山本 将也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アニメーション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9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1423359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42458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557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280656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2548086" y="4238743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670890" y="4096407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7304225" y="3822995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302886" y="3692104"/>
            <a:ext cx="1012740" cy="1483743"/>
          </a:xfrm>
          <a:prstGeom prst="rect">
            <a:avLst/>
          </a:prstGeom>
          <a:gradFill flip="none" rotWithShape="1">
            <a:gsLst>
              <a:gs pos="38000">
                <a:srgbClr val="4C7A9C"/>
              </a:gs>
              <a:gs pos="55000">
                <a:srgbClr val="587093"/>
              </a:gs>
              <a:gs pos="3000">
                <a:srgbClr val="2C92B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/>
          <p:cNvSpPr/>
          <p:nvPr/>
        </p:nvSpPr>
        <p:spPr>
          <a:xfrm>
            <a:off x="10283906" y="3692104"/>
            <a:ext cx="1031720" cy="1483743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9923324" y="3538324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29373" y="4381081"/>
            <a:ext cx="535858" cy="794766"/>
          </a:xfrm>
          <a:prstGeom prst="rect">
            <a:avLst/>
          </a:prstGeom>
          <a:gradFill flip="none" rotWithShape="1">
            <a:gsLst>
              <a:gs pos="41000">
                <a:srgbClr val="58709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24"/>
          <p:cNvSpPr/>
          <p:nvPr/>
        </p:nvSpPr>
        <p:spPr>
          <a:xfrm>
            <a:off x="2934118" y="4381080"/>
            <a:ext cx="531113" cy="794767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050452" y="4238748"/>
            <a:ext cx="1036466" cy="937099"/>
          </a:xfrm>
          <a:prstGeom prst="rect">
            <a:avLst/>
          </a:prstGeom>
          <a:gradFill flip="none" rotWithShape="1">
            <a:gsLst>
              <a:gs pos="52000">
                <a:srgbClr val="58709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二等辺三角形 26"/>
          <p:cNvSpPr/>
          <p:nvPr/>
        </p:nvSpPr>
        <p:spPr>
          <a:xfrm>
            <a:off x="5050452" y="4263273"/>
            <a:ext cx="1050701" cy="915342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695649" y="3965788"/>
            <a:ext cx="1012740" cy="1210059"/>
          </a:xfrm>
          <a:prstGeom prst="rect">
            <a:avLst/>
          </a:prstGeom>
          <a:gradFill flip="none" rotWithShape="1">
            <a:gsLst>
              <a:gs pos="60000">
                <a:srgbClr val="58709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二等辺三角形 28"/>
          <p:cNvSpPr/>
          <p:nvPr/>
        </p:nvSpPr>
        <p:spPr>
          <a:xfrm>
            <a:off x="7676669" y="3965788"/>
            <a:ext cx="1031720" cy="1210059"/>
          </a:xfrm>
          <a:prstGeom prst="triangle">
            <a:avLst>
              <a:gd name="adj" fmla="val 99331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423359" y="1958866"/>
            <a:ext cx="6799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●</a:t>
            </a:r>
            <a:r>
              <a:rPr kumimoji="1" lang="ja-JP" altLang="en-US" sz="1600" dirty="0" smtClean="0"/>
              <a:t>現在</a:t>
            </a:r>
            <a:r>
              <a:rPr kumimoji="1" lang="ja-JP" altLang="en-US" sz="1600" dirty="0"/>
              <a:t>のマウス</a:t>
            </a:r>
            <a:r>
              <a:rPr kumimoji="1" lang="ja-JP" altLang="en-US" sz="1600" dirty="0" smtClean="0"/>
              <a:t>位置を自動加算して描画するとアニメーションになる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1140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折り返し位置</a:t>
            </a:r>
            <a:r>
              <a:rPr lang="ja-JP" altLang="en-US" dirty="0"/>
              <a:t>計算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10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1423359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42458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557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280656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1972843" y="3919536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52491" y="3692105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83787" y="3686383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64688" y="3692104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655208" y="3919536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6950527" y="4061871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4855132" y="3438223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右矢印 23"/>
          <p:cNvSpPr/>
          <p:nvPr/>
        </p:nvSpPr>
        <p:spPr>
          <a:xfrm>
            <a:off x="9514147" y="4087325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78563" y="2755556"/>
            <a:ext cx="173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94484" y="3919536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ja-JP" sz="1200" dirty="0" smtClean="0"/>
              <a:t>1</a:t>
            </a:r>
            <a:r>
              <a:rPr kumimoji="1" lang="ja-JP" altLang="en-US" sz="1200" dirty="0" smtClean="0"/>
              <a:t>ページ目</a:t>
            </a:r>
            <a:r>
              <a:rPr kumimoji="1" lang="ja-JP" altLang="en-US" sz="1200" dirty="0"/>
              <a:t>表示</a:t>
            </a:r>
          </a:p>
        </p:txBody>
      </p:sp>
      <p:sp>
        <p:nvSpPr>
          <p:cNvPr id="27" name="正方形/長方形 26"/>
          <p:cNvSpPr/>
          <p:nvPr/>
        </p:nvSpPr>
        <p:spPr>
          <a:xfrm rot="4193663">
            <a:off x="7717392" y="3696909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 rot="3970151">
            <a:off x="7763131" y="4207947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1</a:t>
            </a:r>
            <a:r>
              <a:rPr kumimoji="1" lang="ja-JP" altLang="en-US" sz="1200" dirty="0" smtClean="0"/>
              <a:t>ページ目</a:t>
            </a:r>
            <a:r>
              <a:rPr kumimoji="1" lang="ja-JP" altLang="en-US" sz="1200" dirty="0"/>
              <a:t>表示</a:t>
            </a: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7427627" y="3438223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 rot="4193663">
            <a:off x="10292740" y="3693267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 rot="3970151">
            <a:off x="10318569" y="4222141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1</a:t>
            </a:r>
            <a:r>
              <a:rPr kumimoji="1" lang="ja-JP" altLang="en-US" sz="1200" dirty="0" smtClean="0"/>
              <a:t>ページ目</a:t>
            </a:r>
            <a:r>
              <a:rPr kumimoji="1" lang="ja-JP" altLang="en-US" sz="1200" dirty="0"/>
              <a:t>表示</a:t>
            </a:r>
          </a:p>
        </p:txBody>
      </p:sp>
      <p:sp>
        <p:nvSpPr>
          <p:cNvPr id="23" name="二等辺三角形 22"/>
          <p:cNvSpPr/>
          <p:nvPr/>
        </p:nvSpPr>
        <p:spPr>
          <a:xfrm>
            <a:off x="10283906" y="3692104"/>
            <a:ext cx="1031720" cy="1483743"/>
          </a:xfrm>
          <a:prstGeom prst="triangle">
            <a:avLst>
              <a:gd name="adj" fmla="val 9902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10078413" y="3409177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0659987" y="4615655"/>
            <a:ext cx="750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2</a:t>
            </a:r>
            <a:r>
              <a:rPr kumimoji="1" lang="ja-JP" altLang="en-US" sz="1100" dirty="0" smtClean="0"/>
              <a:t>ページ目表示</a:t>
            </a:r>
            <a:endParaRPr kumimoji="1" lang="ja-JP" altLang="en-US" sz="11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101219" y="3913390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ja-JP" sz="1200" dirty="0" smtClean="0"/>
              <a:t>1</a:t>
            </a:r>
            <a:r>
              <a:rPr kumimoji="1" lang="ja-JP" altLang="en-US" sz="1200" dirty="0" smtClean="0"/>
              <a:t>ページ目</a:t>
            </a:r>
            <a:r>
              <a:rPr kumimoji="1" lang="ja-JP" altLang="en-US" sz="1200" dirty="0"/>
              <a:t>表示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238944" y="2026562"/>
            <a:ext cx="9695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●マウス位置に角が来るためには、折り返し線をどのように設定したらよいか</a:t>
            </a:r>
            <a:endParaRPr kumimoji="1" lang="ja-JP" altLang="en-US" sz="16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308350" y="5544353"/>
            <a:ext cx="22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①マウス位置と折り返す部分は一致しない</a:t>
            </a:r>
            <a:endParaRPr kumimoji="1" lang="ja-JP" altLang="en-US" sz="16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042458" y="5544353"/>
            <a:ext cx="204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②</a:t>
            </a:r>
            <a:r>
              <a:rPr kumimoji="1" lang="ja-JP" altLang="en-US" sz="1600" dirty="0" smtClean="0"/>
              <a:t>折り返し部分の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折り返し線を仮設定</a:t>
            </a:r>
            <a:endParaRPr kumimoji="1" lang="ja-JP" altLang="en-US" sz="16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598390" y="5535863"/>
            <a:ext cx="205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③折り返した角が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マウス位置と一致</a:t>
            </a:r>
            <a:endParaRPr kumimoji="1" lang="ja-JP" altLang="en-US" sz="16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9279251" y="5530685"/>
            <a:ext cx="216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④</a:t>
            </a:r>
            <a:r>
              <a:rPr lang="ja-JP" altLang="en-US" sz="1600" dirty="0" smtClean="0"/>
              <a:t>折り返し線を挟んで対称となる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62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折り返し計算ロジック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11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7156800" y="1003852"/>
            <a:ext cx="2898292" cy="41719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7590009" y="3802691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 rot="3764031">
            <a:off x="8683391" y="2879534"/>
            <a:ext cx="1354522" cy="23081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 rot="3970151">
            <a:off x="9056300" y="4222141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目ジーペ１表示</a:t>
            </a:r>
            <a:endParaRPr kumimoji="1" lang="ja-JP" altLang="en-US" sz="1200" dirty="0"/>
          </a:p>
        </p:txBody>
      </p:sp>
      <p:sp>
        <p:nvSpPr>
          <p:cNvPr id="35" name="テキスト ボックス 34"/>
          <p:cNvSpPr txBox="1"/>
          <p:nvPr/>
        </p:nvSpPr>
        <p:spPr>
          <a:xfrm rot="3915217">
            <a:off x="8802490" y="3688814"/>
            <a:ext cx="12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sp>
        <p:nvSpPr>
          <p:cNvPr id="23" name="二等辺三角形 22"/>
          <p:cNvSpPr/>
          <p:nvPr/>
        </p:nvSpPr>
        <p:spPr>
          <a:xfrm>
            <a:off x="8661055" y="2901024"/>
            <a:ext cx="1392302" cy="2274824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457481" y="2635624"/>
            <a:ext cx="1751386" cy="2861145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131924" y="4446495"/>
            <a:ext cx="1016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ページ目表示</a:t>
            </a:r>
            <a:endParaRPr kumimoji="1" lang="ja-JP" altLang="en-US" sz="1400" dirty="0"/>
          </a:p>
        </p:txBody>
      </p:sp>
      <p:sp>
        <p:nvSpPr>
          <p:cNvPr id="30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24674" y="2418724"/>
            <a:ext cx="6169907" cy="274562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●マウス位置とめくる角の垂直二等分線が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折り返し位置となる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ja-JP" sz="2800" dirty="0" smtClean="0"/>
              <a:t>	</a:t>
            </a:r>
            <a:r>
              <a:rPr lang="ja-JP" altLang="en-US" sz="2800" dirty="0" smtClean="0"/>
              <a:t>図形が左右対称となる為</a:t>
            </a:r>
            <a:endParaRPr lang="en-US" altLang="ja-JP" sz="2800" dirty="0"/>
          </a:p>
        </p:txBody>
      </p:sp>
      <p:cxnSp>
        <p:nvCxnSpPr>
          <p:cNvPr id="31" name="直線コネクタ 30"/>
          <p:cNvCxnSpPr/>
          <p:nvPr/>
        </p:nvCxnSpPr>
        <p:spPr>
          <a:xfrm flipH="1" flipV="1">
            <a:off x="7559003" y="3669395"/>
            <a:ext cx="3012140" cy="177185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下矢印 2"/>
          <p:cNvSpPr/>
          <p:nvPr/>
        </p:nvSpPr>
        <p:spPr>
          <a:xfrm>
            <a:off x="2970278" y="3507035"/>
            <a:ext cx="478972" cy="875981"/>
          </a:xfrm>
          <a:prstGeom prst="downArrow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折り返し計算ロジック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12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7154950" y="1003852"/>
            <a:ext cx="2898292" cy="41719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 rot="979096">
            <a:off x="8663100" y="1175205"/>
            <a:ext cx="2646385" cy="41869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 rot="3970151">
            <a:off x="9046695" y="4222141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目ジーペ１表示</a:t>
            </a:r>
            <a:endParaRPr kumimoji="1" lang="ja-JP" altLang="en-US" sz="1200" dirty="0"/>
          </a:p>
        </p:txBody>
      </p:sp>
      <p:sp>
        <p:nvSpPr>
          <p:cNvPr id="35" name="テキスト ボックス 34"/>
          <p:cNvSpPr txBox="1"/>
          <p:nvPr/>
        </p:nvSpPr>
        <p:spPr>
          <a:xfrm rot="1176279">
            <a:off x="8530003" y="3070917"/>
            <a:ext cx="269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</a:t>
            </a:r>
            <a:r>
              <a:rPr kumimoji="1" lang="ja-JP" altLang="en-US" sz="2000" dirty="0" smtClean="0"/>
              <a:t>ページ目表示</a:t>
            </a:r>
            <a:endParaRPr kumimoji="1" lang="ja-JP" altLang="en-US" sz="2000" dirty="0"/>
          </a:p>
        </p:txBody>
      </p:sp>
      <p:sp>
        <p:nvSpPr>
          <p:cNvPr id="23" name="二等辺三角形 22"/>
          <p:cNvSpPr/>
          <p:nvPr/>
        </p:nvSpPr>
        <p:spPr>
          <a:xfrm>
            <a:off x="9043358" y="995411"/>
            <a:ext cx="692524" cy="4171995"/>
          </a:xfrm>
          <a:custGeom>
            <a:avLst/>
            <a:gdLst>
              <a:gd name="connsiteX0" fmla="*/ 0 w 692524"/>
              <a:gd name="connsiteY0" fmla="*/ 4171995 h 4171995"/>
              <a:gd name="connsiteX1" fmla="*/ 692524 w 692524"/>
              <a:gd name="connsiteY1" fmla="*/ 0 h 4171995"/>
              <a:gd name="connsiteX2" fmla="*/ 692524 w 692524"/>
              <a:gd name="connsiteY2" fmla="*/ 4171995 h 4171995"/>
              <a:gd name="connsiteX3" fmla="*/ 0 w 692524"/>
              <a:gd name="connsiteY3" fmla="*/ 4171995 h 4171995"/>
              <a:gd name="connsiteX0" fmla="*/ 692524 w 783964"/>
              <a:gd name="connsiteY0" fmla="*/ 4171995 h 4263435"/>
              <a:gd name="connsiteX1" fmla="*/ 0 w 783964"/>
              <a:gd name="connsiteY1" fmla="*/ 4171995 h 4263435"/>
              <a:gd name="connsiteX2" fmla="*/ 692524 w 783964"/>
              <a:gd name="connsiteY2" fmla="*/ 0 h 4263435"/>
              <a:gd name="connsiteX3" fmla="*/ 783964 w 783964"/>
              <a:gd name="connsiteY3" fmla="*/ 4263435 h 4263435"/>
              <a:gd name="connsiteX0" fmla="*/ 692524 w 692524"/>
              <a:gd name="connsiteY0" fmla="*/ 4171995 h 4171995"/>
              <a:gd name="connsiteX1" fmla="*/ 0 w 692524"/>
              <a:gd name="connsiteY1" fmla="*/ 4171995 h 4171995"/>
              <a:gd name="connsiteX2" fmla="*/ 692524 w 692524"/>
              <a:gd name="connsiteY2" fmla="*/ 0 h 417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524" h="4171995">
                <a:moveTo>
                  <a:pt x="692524" y="4171995"/>
                </a:moveTo>
                <a:lnTo>
                  <a:pt x="0" y="4171995"/>
                </a:lnTo>
                <a:lnTo>
                  <a:pt x="692524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24674" y="2418725"/>
            <a:ext cx="6169907" cy="15187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●折り返し位置によっては台形に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クリッピングすることもある。</a:t>
            </a:r>
            <a:endParaRPr lang="en-US" altLang="ja-JP" sz="2800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9726846" y="995410"/>
            <a:ext cx="332734" cy="4171996"/>
          </a:xfrm>
          <a:custGeom>
            <a:avLst/>
            <a:gdLst>
              <a:gd name="connsiteX0" fmla="*/ 0 w 332734"/>
              <a:gd name="connsiteY0" fmla="*/ 0 h 4171996"/>
              <a:gd name="connsiteX1" fmla="*/ 332734 w 332734"/>
              <a:gd name="connsiteY1" fmla="*/ 0 h 4171996"/>
              <a:gd name="connsiteX2" fmla="*/ 332734 w 332734"/>
              <a:gd name="connsiteY2" fmla="*/ 4171996 h 4171996"/>
              <a:gd name="connsiteX3" fmla="*/ 0 w 332734"/>
              <a:gd name="connsiteY3" fmla="*/ 4171996 h 4171996"/>
              <a:gd name="connsiteX4" fmla="*/ 0 w 332734"/>
              <a:gd name="connsiteY4" fmla="*/ 0 h 4171996"/>
              <a:gd name="connsiteX0" fmla="*/ 0 w 332734"/>
              <a:gd name="connsiteY0" fmla="*/ 0 h 4171996"/>
              <a:gd name="connsiteX1" fmla="*/ 332734 w 332734"/>
              <a:gd name="connsiteY1" fmla="*/ 0 h 4171996"/>
              <a:gd name="connsiteX2" fmla="*/ 332734 w 332734"/>
              <a:gd name="connsiteY2" fmla="*/ 4171996 h 4171996"/>
              <a:gd name="connsiteX3" fmla="*/ 0 w 332734"/>
              <a:gd name="connsiteY3" fmla="*/ 4171996 h 4171996"/>
              <a:gd name="connsiteX4" fmla="*/ 91440 w 332734"/>
              <a:gd name="connsiteY4" fmla="*/ 91440 h 4171996"/>
              <a:gd name="connsiteX0" fmla="*/ 0 w 332734"/>
              <a:gd name="connsiteY0" fmla="*/ 0 h 4171996"/>
              <a:gd name="connsiteX1" fmla="*/ 332734 w 332734"/>
              <a:gd name="connsiteY1" fmla="*/ 0 h 4171996"/>
              <a:gd name="connsiteX2" fmla="*/ 332734 w 332734"/>
              <a:gd name="connsiteY2" fmla="*/ 4171996 h 4171996"/>
              <a:gd name="connsiteX3" fmla="*/ 0 w 332734"/>
              <a:gd name="connsiteY3" fmla="*/ 4171996 h 417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4" h="4171996">
                <a:moveTo>
                  <a:pt x="0" y="0"/>
                </a:moveTo>
                <a:lnTo>
                  <a:pt x="332734" y="0"/>
                </a:lnTo>
                <a:lnTo>
                  <a:pt x="332734" y="4171996"/>
                </a:lnTo>
                <a:lnTo>
                  <a:pt x="0" y="4171996"/>
                </a:lnTo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131476" y="4029901"/>
            <a:ext cx="101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2</a:t>
            </a:r>
            <a:r>
              <a:rPr kumimoji="1" lang="ja-JP" altLang="en-US" sz="1200" dirty="0" smtClean="0"/>
              <a:t>ページ目表示</a:t>
            </a:r>
            <a:endParaRPr kumimoji="1" lang="ja-JP" altLang="en-US" sz="1200" dirty="0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929719" y="253186"/>
            <a:ext cx="933899" cy="5565555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 flipV="1">
            <a:off x="6453994" y="4645517"/>
            <a:ext cx="5174789" cy="742494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右矢印 23"/>
          <p:cNvSpPr/>
          <p:nvPr/>
        </p:nvSpPr>
        <p:spPr>
          <a:xfrm>
            <a:off x="7701797" y="4732093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13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折り返し計算ロジック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13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7154950" y="1003852"/>
            <a:ext cx="2898292" cy="41719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 rot="17860401">
            <a:off x="8509861" y="1047059"/>
            <a:ext cx="1614891" cy="25088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 rot="17889517">
            <a:off x="8594570" y="1977776"/>
            <a:ext cx="143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</a:t>
            </a:r>
            <a:r>
              <a:rPr kumimoji="1" lang="ja-JP" altLang="en-US" sz="2000" dirty="0" smtClean="0"/>
              <a:t>ページ目表示</a:t>
            </a:r>
            <a:endParaRPr kumimoji="1" lang="ja-JP" altLang="en-US" sz="2000" dirty="0"/>
          </a:p>
        </p:txBody>
      </p:sp>
      <p:sp>
        <p:nvSpPr>
          <p:cNvPr id="30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24675" y="2418725"/>
            <a:ext cx="3944126" cy="15187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●半分より上の場合は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上からの折り返しとなる。</a:t>
            </a:r>
            <a:endParaRPr lang="en-US" altLang="ja-JP" sz="2800" dirty="0" smtClean="0"/>
          </a:p>
        </p:txBody>
      </p:sp>
      <p:sp>
        <p:nvSpPr>
          <p:cNvPr id="26" name="二等辺三角形 25"/>
          <p:cNvSpPr/>
          <p:nvPr/>
        </p:nvSpPr>
        <p:spPr>
          <a:xfrm rot="10800000">
            <a:off x="8584718" y="1003814"/>
            <a:ext cx="1468523" cy="2595355"/>
          </a:xfrm>
          <a:prstGeom prst="triangle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>
            <a:off x="8318630" y="548640"/>
            <a:ext cx="2012369" cy="3566160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6877193" y="628519"/>
            <a:ext cx="3736419" cy="2413027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088746" y="1651117"/>
            <a:ext cx="101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2</a:t>
            </a:r>
            <a:r>
              <a:rPr kumimoji="1" lang="ja-JP" altLang="en-US" sz="1200" dirty="0" smtClean="0"/>
              <a:t>ページ目表示</a:t>
            </a:r>
            <a:endParaRPr kumimoji="1" lang="ja-JP" altLang="en-US" sz="1200" dirty="0"/>
          </a:p>
        </p:txBody>
      </p:sp>
      <p:sp>
        <p:nvSpPr>
          <p:cNvPr id="24" name="右矢印 23"/>
          <p:cNvSpPr/>
          <p:nvPr/>
        </p:nvSpPr>
        <p:spPr>
          <a:xfrm>
            <a:off x="7451803" y="2276389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38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 smtClean="0"/>
              <a:t>■クリッピング処理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14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541196" y="2337756"/>
            <a:ext cx="2044460" cy="2838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894925" y="2336400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 rot="1308933">
            <a:off x="5589835" y="2490330"/>
            <a:ext cx="2044460" cy="2838091"/>
          </a:xfrm>
          <a:prstGeom prst="rect">
            <a:avLst/>
          </a:prstGeom>
          <a:pattFill prst="pct30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524496" y="2337756"/>
            <a:ext cx="2044460" cy="2838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8558866" y="3285287"/>
            <a:ext cx="536610" cy="941273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96400" y="2773580"/>
            <a:ext cx="173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894925" y="2360029"/>
            <a:ext cx="2044460" cy="28380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4143397" y="2352033"/>
            <a:ext cx="795751" cy="2832370"/>
          </a:xfrm>
          <a:custGeom>
            <a:avLst/>
            <a:gdLst>
              <a:gd name="connsiteX0" fmla="*/ 543465 w 845389"/>
              <a:gd name="connsiteY0" fmla="*/ 8627 h 2855344"/>
              <a:gd name="connsiteX1" fmla="*/ 828136 w 845389"/>
              <a:gd name="connsiteY1" fmla="*/ 0 h 2855344"/>
              <a:gd name="connsiteX2" fmla="*/ 845389 w 845389"/>
              <a:gd name="connsiteY2" fmla="*/ 2855344 h 2855344"/>
              <a:gd name="connsiteX3" fmla="*/ 0 w 845389"/>
              <a:gd name="connsiteY3" fmla="*/ 2855344 h 2855344"/>
              <a:gd name="connsiteX4" fmla="*/ 0 w 845389"/>
              <a:gd name="connsiteY4" fmla="*/ 2855344 h 2855344"/>
              <a:gd name="connsiteX5" fmla="*/ 543465 w 845389"/>
              <a:gd name="connsiteY5" fmla="*/ 8627 h 28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389" h="2855344">
                <a:moveTo>
                  <a:pt x="543465" y="8627"/>
                </a:moveTo>
                <a:lnTo>
                  <a:pt x="828136" y="0"/>
                </a:lnTo>
                <a:lnTo>
                  <a:pt x="845389" y="2855344"/>
                </a:lnTo>
                <a:lnTo>
                  <a:pt x="0" y="2855344"/>
                </a:lnTo>
                <a:lnTo>
                  <a:pt x="0" y="2855344"/>
                </a:lnTo>
                <a:lnTo>
                  <a:pt x="543465" y="8627"/>
                </a:lnTo>
                <a:close/>
              </a:path>
            </a:pathLst>
          </a:custGeom>
          <a:pattFill prst="pct30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50129" y="2787859"/>
            <a:ext cx="173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sp>
        <p:nvSpPr>
          <p:cNvPr id="39" name="フリーフォーム 38"/>
          <p:cNvSpPr/>
          <p:nvPr/>
        </p:nvSpPr>
        <p:spPr>
          <a:xfrm rot="1292185" flipH="1">
            <a:off x="5622508" y="2264111"/>
            <a:ext cx="845389" cy="2855344"/>
          </a:xfrm>
          <a:custGeom>
            <a:avLst/>
            <a:gdLst>
              <a:gd name="connsiteX0" fmla="*/ 543465 w 845389"/>
              <a:gd name="connsiteY0" fmla="*/ 8627 h 2855344"/>
              <a:gd name="connsiteX1" fmla="*/ 828136 w 845389"/>
              <a:gd name="connsiteY1" fmla="*/ 0 h 2855344"/>
              <a:gd name="connsiteX2" fmla="*/ 845389 w 845389"/>
              <a:gd name="connsiteY2" fmla="*/ 2855344 h 2855344"/>
              <a:gd name="connsiteX3" fmla="*/ 0 w 845389"/>
              <a:gd name="connsiteY3" fmla="*/ 2855344 h 2855344"/>
              <a:gd name="connsiteX4" fmla="*/ 0 w 845389"/>
              <a:gd name="connsiteY4" fmla="*/ 2855344 h 2855344"/>
              <a:gd name="connsiteX5" fmla="*/ 543465 w 845389"/>
              <a:gd name="connsiteY5" fmla="*/ 8627 h 28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389" h="2855344">
                <a:moveTo>
                  <a:pt x="543465" y="8627"/>
                </a:moveTo>
                <a:lnTo>
                  <a:pt x="828136" y="0"/>
                </a:lnTo>
                <a:lnTo>
                  <a:pt x="845389" y="2855344"/>
                </a:lnTo>
                <a:lnTo>
                  <a:pt x="0" y="2855344"/>
                </a:lnTo>
                <a:lnTo>
                  <a:pt x="0" y="2855344"/>
                </a:lnTo>
                <a:lnTo>
                  <a:pt x="543465" y="862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40" name="フリーフォーム 39"/>
          <p:cNvSpPr/>
          <p:nvPr/>
        </p:nvSpPr>
        <p:spPr>
          <a:xfrm rot="1292185" flipH="1">
            <a:off x="5620783" y="2254529"/>
            <a:ext cx="845389" cy="2855344"/>
          </a:xfrm>
          <a:custGeom>
            <a:avLst/>
            <a:gdLst>
              <a:gd name="connsiteX0" fmla="*/ 543465 w 845389"/>
              <a:gd name="connsiteY0" fmla="*/ 8627 h 2855344"/>
              <a:gd name="connsiteX1" fmla="*/ 828136 w 845389"/>
              <a:gd name="connsiteY1" fmla="*/ 0 h 2855344"/>
              <a:gd name="connsiteX2" fmla="*/ 845389 w 845389"/>
              <a:gd name="connsiteY2" fmla="*/ 2855344 h 2855344"/>
              <a:gd name="connsiteX3" fmla="*/ 0 w 845389"/>
              <a:gd name="connsiteY3" fmla="*/ 2855344 h 2855344"/>
              <a:gd name="connsiteX4" fmla="*/ 0 w 845389"/>
              <a:gd name="connsiteY4" fmla="*/ 2855344 h 2855344"/>
              <a:gd name="connsiteX5" fmla="*/ 543465 w 845389"/>
              <a:gd name="connsiteY5" fmla="*/ 8627 h 28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389" h="2855344">
                <a:moveTo>
                  <a:pt x="543465" y="8627"/>
                </a:moveTo>
                <a:lnTo>
                  <a:pt x="828136" y="0"/>
                </a:lnTo>
                <a:lnTo>
                  <a:pt x="845389" y="2855344"/>
                </a:lnTo>
                <a:lnTo>
                  <a:pt x="0" y="2855344"/>
                </a:lnTo>
                <a:lnTo>
                  <a:pt x="0" y="2855344"/>
                </a:lnTo>
                <a:lnTo>
                  <a:pt x="543465" y="8627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9524496" y="2337691"/>
            <a:ext cx="1747520" cy="2836800"/>
          </a:xfrm>
          <a:custGeom>
            <a:avLst/>
            <a:gdLst>
              <a:gd name="connsiteX0" fmla="*/ 1747520 w 1747520"/>
              <a:gd name="connsiteY0" fmla="*/ 5080 h 2844800"/>
              <a:gd name="connsiteX1" fmla="*/ 15240 w 1747520"/>
              <a:gd name="connsiteY1" fmla="*/ 0 h 2844800"/>
              <a:gd name="connsiteX2" fmla="*/ 0 w 1747520"/>
              <a:gd name="connsiteY2" fmla="*/ 2844800 h 2844800"/>
              <a:gd name="connsiteX3" fmla="*/ 1198880 w 1747520"/>
              <a:gd name="connsiteY3" fmla="*/ 2834640 h 2844800"/>
              <a:gd name="connsiteX4" fmla="*/ 1198880 w 1747520"/>
              <a:gd name="connsiteY4" fmla="*/ 2834640 h 2844800"/>
              <a:gd name="connsiteX5" fmla="*/ 1198880 w 1747520"/>
              <a:gd name="connsiteY5" fmla="*/ 2834640 h 2844800"/>
              <a:gd name="connsiteX6" fmla="*/ 1747520 w 1747520"/>
              <a:gd name="connsiteY6" fmla="*/ 50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7520" h="2844800">
                <a:moveTo>
                  <a:pt x="1747520" y="5080"/>
                </a:moveTo>
                <a:lnTo>
                  <a:pt x="15240" y="0"/>
                </a:lnTo>
                <a:lnTo>
                  <a:pt x="0" y="2844800"/>
                </a:lnTo>
                <a:lnTo>
                  <a:pt x="1198880" y="2834640"/>
                </a:lnTo>
                <a:lnTo>
                  <a:pt x="1198880" y="2834640"/>
                </a:lnTo>
                <a:lnTo>
                  <a:pt x="1198880" y="2834640"/>
                </a:lnTo>
                <a:lnTo>
                  <a:pt x="1747520" y="508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 rot="1320532" flipH="1">
            <a:off x="10432179" y="2275643"/>
            <a:ext cx="850334" cy="2843112"/>
          </a:xfrm>
          <a:custGeom>
            <a:avLst/>
            <a:gdLst>
              <a:gd name="connsiteX0" fmla="*/ 543465 w 845389"/>
              <a:gd name="connsiteY0" fmla="*/ 8627 h 2855344"/>
              <a:gd name="connsiteX1" fmla="*/ 828136 w 845389"/>
              <a:gd name="connsiteY1" fmla="*/ 0 h 2855344"/>
              <a:gd name="connsiteX2" fmla="*/ 845389 w 845389"/>
              <a:gd name="connsiteY2" fmla="*/ 2855344 h 2855344"/>
              <a:gd name="connsiteX3" fmla="*/ 0 w 845389"/>
              <a:gd name="connsiteY3" fmla="*/ 2855344 h 2855344"/>
              <a:gd name="connsiteX4" fmla="*/ 0 w 845389"/>
              <a:gd name="connsiteY4" fmla="*/ 2855344 h 2855344"/>
              <a:gd name="connsiteX5" fmla="*/ 543465 w 845389"/>
              <a:gd name="connsiteY5" fmla="*/ 8627 h 28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389" h="2855344">
                <a:moveTo>
                  <a:pt x="543465" y="8627"/>
                </a:moveTo>
                <a:lnTo>
                  <a:pt x="828136" y="0"/>
                </a:lnTo>
                <a:lnTo>
                  <a:pt x="845389" y="2855344"/>
                </a:lnTo>
                <a:lnTo>
                  <a:pt x="0" y="2855344"/>
                </a:lnTo>
                <a:lnTo>
                  <a:pt x="0" y="2855344"/>
                </a:lnTo>
                <a:lnTo>
                  <a:pt x="543465" y="862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sz="1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1196" y="5606677"/>
            <a:ext cx="2015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①</a:t>
            </a:r>
            <a:r>
              <a:rPr lang="en-US" altLang="ja-JP" sz="1600" dirty="0" smtClean="0"/>
              <a:t>2</a:t>
            </a:r>
            <a:r>
              <a:rPr lang="ja-JP" altLang="en-US" sz="1600" dirty="0" smtClean="0"/>
              <a:t>ページ目を表示</a:t>
            </a:r>
            <a:endParaRPr kumimoji="1" lang="ja-JP" altLang="en-US" sz="16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875300" y="5612106"/>
            <a:ext cx="2083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②０ページ目は矩形から台形を除外表示</a:t>
            </a:r>
            <a:endParaRPr kumimoji="1" lang="ja-JP" altLang="en-US" sz="1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46274" y="5612106"/>
            <a:ext cx="2215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③１ページ目は台形を回転して表示</a:t>
            </a:r>
            <a:endParaRPr kumimoji="1" lang="ja-JP" altLang="en-US" sz="16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652418" y="5606677"/>
            <a:ext cx="178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④左記①②③を</a:t>
            </a:r>
            <a:endParaRPr lang="en-US" altLang="ja-JP" sz="1600" dirty="0" smtClean="0"/>
          </a:p>
          <a:p>
            <a:r>
              <a:rPr lang="ja-JP" altLang="en-US" sz="1600" dirty="0" smtClean="0"/>
              <a:t>重ねて表示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355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1</a:t>
            </a:r>
            <a:r>
              <a:rPr lang="en-US" altLang="ja-JP" dirty="0" smtClean="0"/>
              <a:t>-3.</a:t>
            </a:r>
            <a:r>
              <a:rPr lang="ja-JP" altLang="en-US" dirty="0" smtClean="0"/>
              <a:t>プログラム概要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15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6"/>
            <a:ext cx="9710529" cy="433014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●基本</a:t>
            </a:r>
            <a:r>
              <a:rPr lang="en-US" altLang="ja-JP" sz="2800" b="1" dirty="0"/>
              <a:t>2</a:t>
            </a:r>
            <a:r>
              <a:rPr lang="ja-JP" altLang="en-US" sz="2800" b="1" dirty="0"/>
              <a:t>次元表示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/>
              <a:t>　→ページを線で折り返した</a:t>
            </a:r>
            <a:r>
              <a:rPr lang="en-US" altLang="ja-JP" sz="2800" dirty="0"/>
              <a:t>2</a:t>
            </a:r>
            <a:r>
              <a:rPr lang="ja-JP" altLang="en-US" sz="2800" dirty="0"/>
              <a:t>次元</a:t>
            </a:r>
            <a:r>
              <a:rPr lang="ja-JP" altLang="en-US" sz="2800" dirty="0" smtClean="0"/>
              <a:t>表示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●疑似立体表示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/>
              <a:t>　→陰影をつけて疑似的に立体</a:t>
            </a:r>
            <a:r>
              <a:rPr lang="ja-JP" altLang="en-US" sz="2800" dirty="0" smtClean="0"/>
              <a:t>表示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●ページめくり表示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/>
              <a:t>　→めくり量を現在のマウス位置から計算して</a:t>
            </a:r>
            <a:r>
              <a:rPr lang="ja-JP" altLang="en-US" sz="2800" dirty="0" smtClean="0"/>
              <a:t>表示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●アニメーション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　</a:t>
            </a:r>
            <a:r>
              <a:rPr lang="ja-JP" altLang="en-US" sz="2800" dirty="0"/>
              <a:t>→めくり量を自動加算してアニメーションを</a:t>
            </a:r>
            <a:r>
              <a:rPr lang="ja-JP" altLang="en-US" sz="2800" dirty="0" smtClean="0"/>
              <a:t>実現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948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2</a:t>
            </a:r>
            <a:r>
              <a:rPr lang="en-US" altLang="ja-JP" dirty="0" smtClean="0"/>
              <a:t>-1.</a:t>
            </a:r>
            <a:r>
              <a:rPr lang="en-US" altLang="ja-JP" i="1" dirty="0" smtClean="0"/>
              <a:t>WPF</a:t>
            </a:r>
            <a:r>
              <a:rPr lang="ja-JP" altLang="en-US" dirty="0" smtClean="0"/>
              <a:t>とは</a:t>
            </a:r>
            <a:endParaRPr lang="ja-JP" altLang="en-US" dirty="0"/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102704" y="1350049"/>
            <a:ext cx="6026791" cy="399567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ビューとロジックを分離した設計が可能</a:t>
            </a:r>
            <a:endParaRPr lang="en-US" altLang="ja-JP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sz="2200" dirty="0"/>
              <a:t>MVVM</a:t>
            </a:r>
            <a:r>
              <a:rPr lang="ja-JP" altLang="en-US" sz="2200" dirty="0" smtClean="0"/>
              <a:t>パターン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ビューのデザインの自由度が高い</a:t>
            </a:r>
            <a:endParaRPr lang="en-US" altLang="ja-JP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sz="2200" dirty="0"/>
              <a:t>XAML</a:t>
            </a:r>
            <a:r>
              <a:rPr lang="ja-JP" altLang="en-US" sz="2200" dirty="0" smtClean="0"/>
              <a:t>で記述</a:t>
            </a:r>
            <a:endParaRPr lang="en-US" altLang="ja-JP" sz="22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ja-JP" sz="2400" dirty="0"/>
          </a:p>
          <a:p>
            <a:pPr marL="388620" indent="-342900">
              <a:buFont typeface="Wingdings" panose="05000000000000000000" pitchFamily="2" charset="2"/>
              <a:buChar char="l"/>
            </a:pPr>
            <a:r>
              <a:rPr lang="ja-JP" altLang="en-US" sz="2400" dirty="0" smtClean="0"/>
              <a:t>「</a:t>
            </a:r>
            <a:r>
              <a:rPr lang="en-US" altLang="ja-JP" sz="2400" dirty="0" smtClean="0"/>
              <a:t>.NET Framework</a:t>
            </a:r>
            <a:r>
              <a:rPr lang="ja-JP" altLang="en-US" sz="2400" dirty="0" smtClean="0"/>
              <a:t>」の実行環境で動作</a:t>
            </a:r>
            <a:endParaRPr lang="en-US" altLang="ja-JP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実行コードの実装は</a:t>
            </a:r>
            <a:r>
              <a:rPr lang="en-US" altLang="ja-JP" sz="2200" dirty="0" smtClean="0"/>
              <a:t>C# </a:t>
            </a:r>
            <a:r>
              <a:rPr lang="ja-JP" altLang="en-US" sz="2200" dirty="0" smtClean="0"/>
              <a:t>・ </a:t>
            </a:r>
            <a:r>
              <a:rPr lang="en-US" altLang="ja-JP" sz="2200" dirty="0" smtClean="0"/>
              <a:t>Visual Basic</a:t>
            </a:r>
            <a:r>
              <a:rPr lang="ja-JP" altLang="en-US" sz="2200" dirty="0" smtClean="0"/>
              <a:t>が主</a:t>
            </a:r>
            <a:endParaRPr lang="en-US" altLang="ja-JP" sz="2200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16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120" y="1908531"/>
            <a:ext cx="6561389" cy="223285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6357257" y="4189555"/>
            <a:ext cx="517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VisualStudio</a:t>
            </a:r>
            <a:r>
              <a:rPr kumimoji="1" lang="ja-JP" altLang="en-US" dirty="0" smtClean="0"/>
              <a:t>での</a:t>
            </a:r>
            <a:r>
              <a:rPr kumimoji="1" lang="en-US" altLang="ja-JP" dirty="0" smtClean="0"/>
              <a:t>WPF</a:t>
            </a:r>
            <a:r>
              <a:rPr kumimoji="1" lang="ja-JP" altLang="en-US" dirty="0" smtClean="0"/>
              <a:t>新規プロジェクト作成画面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678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2</a:t>
            </a:r>
            <a:r>
              <a:rPr lang="en-US" altLang="ja-JP" dirty="0" smtClean="0"/>
              <a:t>-2.</a:t>
            </a:r>
            <a:r>
              <a:rPr lang="en-US" altLang="ja-JP" i="1" dirty="0" smtClean="0"/>
              <a:t>XAML</a:t>
            </a:r>
            <a:endParaRPr kumimoji="1" lang="ja-JP" alt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04400" y="1350000"/>
            <a:ext cx="4885569" cy="394336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2400" dirty="0" smtClean="0"/>
              <a:t>WPF</a:t>
            </a:r>
            <a:r>
              <a:rPr lang="ja-JP" altLang="en-US" sz="2400" dirty="0" smtClean="0"/>
              <a:t>アプリケーションを作成すると</a:t>
            </a:r>
            <a:endParaRPr lang="en-US" altLang="ja-JP" sz="2400" dirty="0" smtClean="0"/>
          </a:p>
          <a:p>
            <a:r>
              <a:rPr lang="ja-JP" altLang="en-US" sz="2400" dirty="0" smtClean="0"/>
              <a:t>右の様な</a:t>
            </a:r>
            <a:r>
              <a:rPr lang="en-US" altLang="ja-JP" sz="2400" dirty="0" smtClean="0"/>
              <a:t>XAML</a:t>
            </a:r>
            <a:r>
              <a:rPr lang="ja-JP" altLang="en-US" sz="2400" dirty="0" smtClean="0"/>
              <a:t>が自動生成される</a:t>
            </a:r>
            <a:endParaRPr lang="en-US" altLang="ja-JP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ja-JP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400" dirty="0" smtClean="0"/>
              <a:t>XAML</a:t>
            </a:r>
            <a:r>
              <a:rPr lang="ja-JP" altLang="en-US" sz="2400" dirty="0" smtClean="0"/>
              <a:t>の要素を変更する事で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GUI</a:t>
            </a:r>
            <a:r>
              <a:rPr lang="ja-JP" altLang="en-US" sz="2400" dirty="0"/>
              <a:t>の</a:t>
            </a:r>
            <a:r>
              <a:rPr kumimoji="1" lang="ja-JP" altLang="en-US" sz="2400" dirty="0" smtClean="0"/>
              <a:t>デザイン</a:t>
            </a:r>
            <a:r>
              <a:rPr lang="ja-JP" altLang="en-US" sz="2400" dirty="0" smtClean="0"/>
              <a:t>を変更する</a:t>
            </a:r>
            <a:endParaRPr kumimoji="1" lang="en-US" altLang="ja-JP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400" dirty="0" smtClean="0"/>
              <a:t>WPF</a:t>
            </a:r>
            <a:r>
              <a:rPr lang="ja-JP" altLang="en-US" sz="2400" dirty="0" smtClean="0"/>
              <a:t>ではデザイン部分が同じ画面に</a:t>
            </a:r>
            <a:endParaRPr lang="en-US" altLang="ja-JP" sz="2400" dirty="0" smtClean="0"/>
          </a:p>
          <a:p>
            <a:r>
              <a:rPr lang="ja-JP" altLang="en-US" sz="2400" dirty="0" smtClean="0"/>
              <a:t>表示できる為、視覚的に編集が可能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17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88" y="272235"/>
            <a:ext cx="5863188" cy="580021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5336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コンテンツ プレースホルダ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00" y="273600"/>
            <a:ext cx="8056700" cy="571600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コンテンツ プレースホルダー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83" y="272235"/>
            <a:ext cx="8056700" cy="571600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i="1" dirty="0" smtClean="0"/>
              <a:t>Xaml</a:t>
            </a:r>
            <a:r>
              <a:rPr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04400" y="1350000"/>
            <a:ext cx="3812845" cy="1167422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2400" dirty="0" smtClean="0"/>
              <a:t>デザイン</a:t>
            </a:r>
            <a:r>
              <a:rPr lang="ja-JP" altLang="en-US" sz="2400" dirty="0" smtClean="0"/>
              <a:t>の選択を行うと</a:t>
            </a:r>
            <a:endParaRPr lang="en-US" altLang="ja-JP" sz="2400" dirty="0" smtClean="0"/>
          </a:p>
          <a:p>
            <a:r>
              <a:rPr lang="ja-JP" altLang="en-US" sz="2400" dirty="0" smtClean="0"/>
              <a:t>直接</a:t>
            </a:r>
            <a:r>
              <a:rPr lang="en-US" altLang="ja-JP" sz="2400" dirty="0" smtClean="0"/>
              <a:t>XAML</a:t>
            </a:r>
            <a:r>
              <a:rPr lang="ja-JP" altLang="en-US" sz="2400" dirty="0" smtClean="0"/>
              <a:t>の要素へ飛ぶ</a:t>
            </a:r>
            <a:endParaRPr kumimoji="1" lang="en-US" altLang="ja-JP" sz="2400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18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pic>
        <p:nvPicPr>
          <p:cNvPr id="9" name="図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00" y="273600"/>
            <a:ext cx="8056800" cy="5716800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00" y="273600"/>
            <a:ext cx="8057826" cy="5716800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4" name="テキスト プレースホルダー 3"/>
          <p:cNvSpPr txBox="1">
            <a:spLocks/>
          </p:cNvSpPr>
          <p:nvPr/>
        </p:nvSpPr>
        <p:spPr>
          <a:xfrm>
            <a:off x="104400" y="2795836"/>
            <a:ext cx="3812845" cy="1167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kumimoji="1" lang="ja-JP" sz="16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kumimoji="1" lang="ja-JP" sz="12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2400" dirty="0" smtClean="0"/>
              <a:t>要素内の属性を編集すると</a:t>
            </a:r>
            <a:endParaRPr lang="en-US" altLang="ja-JP" sz="2400" dirty="0" smtClean="0"/>
          </a:p>
          <a:p>
            <a:r>
              <a:rPr lang="ja-JP" altLang="en-US" sz="2400" dirty="0" smtClean="0"/>
              <a:t>すぐ変更される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4684733" y="811741"/>
            <a:ext cx="6320725" cy="28132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3815068" y="4243725"/>
            <a:ext cx="8224531" cy="1880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4684734" y="1306092"/>
            <a:ext cx="6320724" cy="5485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5239713" y="5105400"/>
            <a:ext cx="4644516" cy="1291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強調線吹き出し 2 (枠付き) 18"/>
          <p:cNvSpPr/>
          <p:nvPr/>
        </p:nvSpPr>
        <p:spPr>
          <a:xfrm>
            <a:off x="9379945" y="3745759"/>
            <a:ext cx="1960112" cy="377150"/>
          </a:xfrm>
          <a:prstGeom prst="accentBorderCallout2">
            <a:avLst>
              <a:gd name="adj1" fmla="val 51865"/>
              <a:gd name="adj2" fmla="val -5557"/>
              <a:gd name="adj3" fmla="val 50480"/>
              <a:gd name="adj4" fmla="val -16081"/>
              <a:gd name="adj5" fmla="val -33995"/>
              <a:gd name="adj6" fmla="val -27394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現在は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Window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要素を参照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強調線吹き出し 2 (枠付き) 30"/>
          <p:cNvSpPr/>
          <p:nvPr/>
        </p:nvSpPr>
        <p:spPr>
          <a:xfrm>
            <a:off x="9379945" y="3745759"/>
            <a:ext cx="1960112" cy="377150"/>
          </a:xfrm>
          <a:prstGeom prst="accentBorderCallout2">
            <a:avLst>
              <a:gd name="adj1" fmla="val 51865"/>
              <a:gd name="adj2" fmla="val -5557"/>
              <a:gd name="adj3" fmla="val 50480"/>
              <a:gd name="adj4" fmla="val -16081"/>
              <a:gd name="adj5" fmla="val 133411"/>
              <a:gd name="adj6" fmla="val -26839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現在は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Window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要素を参照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強調線吹き出し 2 (枠付き) 31"/>
          <p:cNvSpPr/>
          <p:nvPr/>
        </p:nvSpPr>
        <p:spPr>
          <a:xfrm>
            <a:off x="8320771" y="3117792"/>
            <a:ext cx="3019286" cy="612395"/>
          </a:xfrm>
          <a:prstGeom prst="accentBorderCallout2">
            <a:avLst>
              <a:gd name="adj1" fmla="val 51865"/>
              <a:gd name="adj2" fmla="val -5557"/>
              <a:gd name="adj3" fmla="val 52257"/>
              <a:gd name="adj4" fmla="val -16081"/>
              <a:gd name="adj5" fmla="val 323869"/>
              <a:gd name="adj6" fmla="val -29002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デザイン部分の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Top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をクリックしたこと</a:t>
            </a:r>
            <a:r>
              <a:rPr kumimoji="1" lang="ja-JP" altLang="en-US" sz="1200" dirty="0">
                <a:solidFill>
                  <a:schemeClr val="tx1"/>
                </a:solidFill>
              </a:rPr>
              <a:t>で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関連した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XAML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の要素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Top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へ移動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強調線吹き出し 2 (枠付き) 32"/>
          <p:cNvSpPr/>
          <p:nvPr/>
        </p:nvSpPr>
        <p:spPr>
          <a:xfrm>
            <a:off x="8319600" y="3117600"/>
            <a:ext cx="3019286" cy="612395"/>
          </a:xfrm>
          <a:prstGeom prst="accentBorderCallout2">
            <a:avLst>
              <a:gd name="adj1" fmla="val 51865"/>
              <a:gd name="adj2" fmla="val -5557"/>
              <a:gd name="adj3" fmla="val 52257"/>
              <a:gd name="adj4" fmla="val -16081"/>
              <a:gd name="adj5" fmla="val -205264"/>
              <a:gd name="adj6" fmla="val -30804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デザイン部分の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Top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をクリックしたこと</a:t>
            </a:r>
            <a:r>
              <a:rPr kumimoji="1" lang="ja-JP" altLang="en-US" sz="1200" dirty="0">
                <a:solidFill>
                  <a:schemeClr val="tx1"/>
                </a:solidFill>
              </a:rPr>
              <a:t>で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関連した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XAML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の要素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&lt;TextBo</a:t>
            </a:r>
            <a:r>
              <a:rPr kumimoji="1" lang="en-US" altLang="ja-JP" sz="1200" dirty="0">
                <a:solidFill>
                  <a:schemeClr val="tx1"/>
                </a:solidFill>
              </a:rPr>
              <a:t>x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へ移動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228114" y="5105186"/>
            <a:ext cx="1567543" cy="129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4683707" y="1301270"/>
            <a:ext cx="6320724" cy="9657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強調線吹き出し 2 (枠付き) 35"/>
          <p:cNvSpPr/>
          <p:nvPr/>
        </p:nvSpPr>
        <p:spPr>
          <a:xfrm>
            <a:off x="8471062" y="3317496"/>
            <a:ext cx="3284628" cy="612395"/>
          </a:xfrm>
          <a:prstGeom prst="accentBorderCallout2">
            <a:avLst>
              <a:gd name="adj1" fmla="val 51865"/>
              <a:gd name="adj2" fmla="val -5557"/>
              <a:gd name="adj3" fmla="val 52257"/>
              <a:gd name="adj4" fmla="val -16081"/>
              <a:gd name="adj5" fmla="val -170294"/>
              <a:gd name="adj6" fmla="val -31418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smtClean="0">
                <a:solidFill>
                  <a:schemeClr val="tx1"/>
                </a:solidFill>
              </a:rPr>
              <a:t>XAML&lt;Top&gt;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の属性を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Height=40 Width=40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に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編集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したことで、デザイン部分が瞬時に変更</a:t>
            </a:r>
            <a:endParaRPr kumimoji="1" lang="en-US" altLang="ja-JP" sz="1200" dirty="0" smtClean="0">
              <a:solidFill>
                <a:schemeClr val="tx1"/>
              </a:solidFill>
            </a:endParaRPr>
          </a:p>
        </p:txBody>
      </p:sp>
      <p:sp>
        <p:nvSpPr>
          <p:cNvPr id="37" name="強調線吹き出し 2 (枠付き) 36"/>
          <p:cNvSpPr/>
          <p:nvPr/>
        </p:nvSpPr>
        <p:spPr>
          <a:xfrm>
            <a:off x="8471062" y="3317496"/>
            <a:ext cx="3284628" cy="612395"/>
          </a:xfrm>
          <a:prstGeom prst="accentBorderCallout2">
            <a:avLst>
              <a:gd name="adj1" fmla="val 51865"/>
              <a:gd name="adj2" fmla="val -5557"/>
              <a:gd name="adj3" fmla="val 52257"/>
              <a:gd name="adj4" fmla="val -16081"/>
              <a:gd name="adj5" fmla="val 291614"/>
              <a:gd name="adj6" fmla="val -3116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smtClean="0">
                <a:solidFill>
                  <a:schemeClr val="tx1"/>
                </a:solidFill>
              </a:rPr>
              <a:t>XAML&lt;Top&gt;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の属性を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Height=40 Width=40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に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編集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したことで、デザイン部分が瞬時に変更</a:t>
            </a:r>
            <a:endParaRPr kumimoji="1" lang="en-US" altLang="ja-JP" sz="1200" dirty="0" smtClean="0">
              <a:solidFill>
                <a:schemeClr val="tx1"/>
              </a:solidFill>
            </a:endParaRPr>
          </a:p>
        </p:txBody>
      </p:sp>
      <p:sp>
        <p:nvSpPr>
          <p:cNvPr id="39" name="強調線吹き出し 2 (枠付き) 38"/>
          <p:cNvSpPr/>
          <p:nvPr/>
        </p:nvSpPr>
        <p:spPr>
          <a:xfrm>
            <a:off x="2502146" y="4771459"/>
            <a:ext cx="1223834" cy="399600"/>
          </a:xfrm>
          <a:prstGeom prst="accentBorderCallout2">
            <a:avLst>
              <a:gd name="adj1" fmla="val 54752"/>
              <a:gd name="adj2" fmla="val 105516"/>
              <a:gd name="adj3" fmla="val 56090"/>
              <a:gd name="adj4" fmla="val 114429"/>
              <a:gd name="adj5" fmla="val -74402"/>
              <a:gd name="adj6" fmla="val 131994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TextBox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に変更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3898700" y="4340850"/>
            <a:ext cx="640643" cy="129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強調線吹き出し 2 (枠付き) 41"/>
          <p:cNvSpPr/>
          <p:nvPr/>
        </p:nvSpPr>
        <p:spPr>
          <a:xfrm>
            <a:off x="2632856" y="5655311"/>
            <a:ext cx="2050851" cy="399600"/>
          </a:xfrm>
          <a:prstGeom prst="accentBorderCallout2">
            <a:avLst>
              <a:gd name="adj1" fmla="val 54752"/>
              <a:gd name="adj2" fmla="val 105516"/>
              <a:gd name="adj3" fmla="val 56090"/>
              <a:gd name="adj4" fmla="val 114429"/>
              <a:gd name="adj5" fmla="val -107092"/>
              <a:gd name="adj6" fmla="val 14314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選択された背景がグレーに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2805" y="1895484"/>
            <a:ext cx="2902295" cy="23288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ja-JP" sz="2800" b="1" dirty="0"/>
              <a:t>2</a:t>
            </a:r>
            <a:r>
              <a:rPr lang="en-US" altLang="ja-JP" sz="2800" b="1" dirty="0" smtClean="0"/>
              <a:t>.WPF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ja-JP" sz="2400" dirty="0" smtClean="0"/>
              <a:t>WPF</a:t>
            </a:r>
            <a:r>
              <a:rPr lang="ja-JP" altLang="en-US" sz="2400" dirty="0" smtClean="0"/>
              <a:t>とは</a:t>
            </a:r>
            <a:endParaRPr lang="en-US" altLang="ja-JP" sz="2400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ja-JP" sz="2400" dirty="0" smtClean="0"/>
              <a:t>XAML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ja-JP" sz="2400" dirty="0" smtClean="0"/>
              <a:t>MVVM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7" name="コンテンツ プレースホルダー 4"/>
          <p:cNvSpPr txBox="1">
            <a:spLocks/>
          </p:cNvSpPr>
          <p:nvPr/>
        </p:nvSpPr>
        <p:spPr>
          <a:xfrm>
            <a:off x="1236660" y="1895484"/>
            <a:ext cx="3554896" cy="2328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ja-JP" sz="2800" b="1" dirty="0"/>
              <a:t>1</a:t>
            </a:r>
            <a:r>
              <a:rPr lang="en-US" altLang="ja-JP" sz="2800" b="1" dirty="0" smtClean="0"/>
              <a:t>.</a:t>
            </a:r>
            <a:r>
              <a:rPr lang="ja-JP" altLang="en-US" sz="2800" b="1" dirty="0" smtClean="0"/>
              <a:t>作成プログラム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2400" dirty="0" smtClean="0"/>
              <a:t>プログラムデモ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2400" dirty="0" smtClean="0"/>
              <a:t>ページめくり紹介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2400" dirty="0" smtClean="0"/>
              <a:t>プログラム概要</a:t>
            </a:r>
          </a:p>
          <a:p>
            <a:pPr>
              <a:buFont typeface="Wingdings" panose="05000000000000000000" pitchFamily="2" charset="2"/>
              <a:buChar char="n"/>
            </a:pPr>
            <a:endParaRPr lang="ja-JP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44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 smtClean="0"/>
              <a:t>2-3.</a:t>
            </a:r>
            <a:r>
              <a:rPr lang="en-US" altLang="ja-JP" i="1" dirty="0" smtClean="0"/>
              <a:t>MVVM</a:t>
            </a:r>
            <a:endParaRPr kumimoji="1" lang="ja-JP" altLang="en-US" b="1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19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05" y="1691141"/>
            <a:ext cx="10058400" cy="4167949"/>
          </a:xfrm>
          <a:prstGeom prst="rect">
            <a:avLst/>
          </a:prstGeom>
          <a:ln w="38100" cap="sq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1063605" y="1164771"/>
            <a:ext cx="74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●</a:t>
            </a:r>
            <a:r>
              <a:rPr kumimoji="1" lang="ja-JP" altLang="en-US" dirty="0"/>
              <a:t>分</a:t>
            </a:r>
            <a:r>
              <a:rPr kumimoji="1" lang="ja-JP" altLang="en-US" dirty="0" smtClean="0"/>
              <a:t>かりやすい参考画像引用 </a:t>
            </a:r>
            <a:r>
              <a:rPr kumimoji="1" lang="ja-JP" altLang="en-US" dirty="0"/>
              <a:t>（</a:t>
            </a:r>
            <a:r>
              <a:rPr kumimoji="1" lang="ja-JP" altLang="en-US" dirty="0" smtClean="0"/>
              <a:t>引用元はスライド末に記載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019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i="1" dirty="0" smtClean="0"/>
              <a:t>MVVM</a:t>
            </a:r>
            <a:endParaRPr kumimoji="1" lang="ja-JP" alt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28801" y="1989315"/>
            <a:ext cx="10979495" cy="4150228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400" b="1" dirty="0" smtClean="0"/>
              <a:t>●</a:t>
            </a:r>
            <a:r>
              <a:rPr lang="en-US" altLang="ja-JP" sz="2400" b="1" i="1" dirty="0" smtClean="0"/>
              <a:t>M</a:t>
            </a:r>
            <a:r>
              <a:rPr lang="ja-JP" altLang="en-US" sz="2400" b="1" dirty="0" smtClean="0"/>
              <a:t>（</a:t>
            </a:r>
            <a:r>
              <a:rPr lang="en-US" altLang="ja-JP" sz="2400" b="1" i="1" dirty="0" smtClean="0"/>
              <a:t>Model</a:t>
            </a:r>
            <a:r>
              <a:rPr lang="ja-JP" altLang="en-US" sz="2400" b="1" dirty="0" smtClean="0"/>
              <a:t>）</a:t>
            </a:r>
            <a:endParaRPr lang="en-US" altLang="ja-JP" sz="2400" b="1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→アプリケーションが扱う領域のデータと手続きを表現する要素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lang="ja-JP" altLang="en-US" sz="2400" b="1" dirty="0" smtClean="0"/>
              <a:t>●</a:t>
            </a:r>
            <a:r>
              <a:rPr lang="en-US" altLang="ja-JP" sz="2400" b="1" i="1" dirty="0" smtClean="0"/>
              <a:t>V</a:t>
            </a:r>
            <a:r>
              <a:rPr lang="ja-JP" altLang="en-US" sz="2400" b="1" dirty="0" smtClean="0"/>
              <a:t>（</a:t>
            </a:r>
            <a:r>
              <a:rPr lang="en-US" altLang="ja-JP" sz="2400" b="1" i="1" dirty="0" smtClean="0"/>
              <a:t>View</a:t>
            </a:r>
            <a:r>
              <a:rPr lang="ja-JP" altLang="en-US" sz="2400" b="1" dirty="0" smtClean="0"/>
              <a:t>）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　</a:t>
            </a:r>
            <a:r>
              <a:rPr lang="ja-JP" altLang="en-US" sz="2400" dirty="0" smtClean="0"/>
              <a:t>→</a:t>
            </a:r>
            <a:r>
              <a:rPr lang="en-US" altLang="ja-JP" sz="2400" dirty="0" smtClean="0"/>
              <a:t>XAML</a:t>
            </a:r>
            <a:r>
              <a:rPr lang="ja-JP" altLang="en-US" sz="2400" dirty="0" smtClean="0"/>
              <a:t>で記述され、</a:t>
            </a:r>
            <a:r>
              <a:rPr lang="en-US" altLang="ja-JP" sz="2400" dirty="0" smtClean="0"/>
              <a:t>UI</a:t>
            </a:r>
            <a:r>
              <a:rPr lang="ja-JP" altLang="en-US" sz="2400" dirty="0" smtClean="0"/>
              <a:t>の外観と構造を定義　</a:t>
            </a:r>
            <a:r>
              <a:rPr lang="en-US" altLang="ja-JP" sz="2400" dirty="0" smtClean="0"/>
              <a:t>UI</a:t>
            </a:r>
            <a:r>
              <a:rPr lang="ja-JP" altLang="en-US" sz="2400" dirty="0" smtClean="0"/>
              <a:t>への入力、</a:t>
            </a:r>
            <a:r>
              <a:rPr lang="en-US" altLang="ja-JP" sz="2400" dirty="0" smtClean="0"/>
              <a:t>UI</a:t>
            </a:r>
            <a:r>
              <a:rPr lang="ja-JP" altLang="en-US" sz="2400" dirty="0" smtClean="0"/>
              <a:t>から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出力を管理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b="1" dirty="0" smtClean="0"/>
              <a:t>●</a:t>
            </a:r>
            <a:r>
              <a:rPr lang="en-US" altLang="ja-JP" sz="2400" b="1" i="1" dirty="0" smtClean="0"/>
              <a:t>VM</a:t>
            </a:r>
            <a:r>
              <a:rPr lang="ja-JP" altLang="en-US" sz="2400" b="1" dirty="0" smtClean="0"/>
              <a:t>（</a:t>
            </a:r>
            <a:r>
              <a:rPr lang="en-US" altLang="ja-JP" sz="2400" b="1" i="1" dirty="0" smtClean="0"/>
              <a:t>ViewModel</a:t>
            </a:r>
            <a:r>
              <a:rPr lang="ja-JP" altLang="en-US" sz="2400" b="1" dirty="0" smtClean="0"/>
              <a:t>）</a:t>
            </a:r>
            <a:endParaRPr lang="en-US" altLang="ja-JP" sz="2400" b="1" dirty="0" smtClean="0"/>
          </a:p>
          <a:p>
            <a:r>
              <a:rPr lang="ja-JP" altLang="en-US" sz="2400" dirty="0" smtClean="0"/>
              <a:t>　→双方向データバインディング　</a:t>
            </a:r>
            <a:r>
              <a:rPr lang="en-US" altLang="ja-JP" sz="2400" dirty="0" smtClean="0"/>
              <a:t>View</a:t>
            </a:r>
            <a:r>
              <a:rPr lang="ja-JP" altLang="en-US" sz="2400" dirty="0" smtClean="0"/>
              <a:t>から受け取ったデータを適切な形に変換し、</a:t>
            </a:r>
            <a:r>
              <a:rPr lang="en-US" altLang="ja-JP" sz="2400" dirty="0" smtClean="0"/>
              <a:t>Model</a:t>
            </a:r>
            <a:r>
              <a:rPr lang="ja-JP" altLang="en-US" sz="2400" dirty="0" smtClean="0"/>
              <a:t>へ伝達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en-US" altLang="ja-JP" sz="2400" dirty="0" smtClean="0"/>
              <a:t>※MVVM</a:t>
            </a:r>
            <a:r>
              <a:rPr lang="ja-JP" altLang="en-US" sz="2400" dirty="0" smtClean="0"/>
              <a:t>は</a:t>
            </a:r>
            <a:r>
              <a:rPr lang="en-US" altLang="ja-JP" sz="2400" dirty="0" smtClean="0"/>
              <a:t>MVC</a:t>
            </a:r>
            <a:r>
              <a:rPr lang="ja-JP" altLang="en-US" sz="2400" dirty="0" smtClean="0"/>
              <a:t>から派生したもの</a:t>
            </a:r>
            <a:endParaRPr lang="en-US" altLang="ja-JP" sz="2400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20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8801" y="1989315"/>
            <a:ext cx="110054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●</a:t>
            </a:r>
            <a:r>
              <a:rPr kumimoji="1" lang="ja-JP" altLang="en-US" sz="4000" b="1" dirty="0" smtClean="0"/>
              <a:t>ザックリ説明</a:t>
            </a:r>
            <a:endParaRPr kumimoji="1" lang="en-US" altLang="ja-JP" sz="3600" dirty="0" smtClean="0"/>
          </a:p>
          <a:p>
            <a:pPr lvl="1"/>
            <a:endParaRPr kumimoji="1" lang="en-US" altLang="ja-JP" sz="3200" dirty="0" smtClean="0"/>
          </a:p>
          <a:p>
            <a:pPr lvl="1"/>
            <a:r>
              <a:rPr kumimoji="1" lang="ja-JP" altLang="en-US" sz="3200" dirty="0" smtClean="0"/>
              <a:t>見た目部分とそれ以外を分離</a:t>
            </a:r>
            <a:endParaRPr kumimoji="1" lang="en-US" altLang="ja-JP" sz="3200" dirty="0" smtClean="0"/>
          </a:p>
          <a:p>
            <a:pPr lvl="1"/>
            <a:r>
              <a:rPr kumimoji="1" lang="ja-JP" altLang="en-US" sz="3200" dirty="0" smtClean="0"/>
              <a:t>さらに見た目を</a:t>
            </a:r>
            <a:r>
              <a:rPr kumimoji="1" lang="en-US" altLang="ja-JP" sz="3200" dirty="0" smtClean="0"/>
              <a:t>XAML</a:t>
            </a:r>
            <a:r>
              <a:rPr kumimoji="1" lang="ja-JP" altLang="en-US" sz="3200" dirty="0" smtClean="0"/>
              <a:t>で作りやすいように分離する事</a:t>
            </a:r>
            <a:endParaRPr kumimoji="1" lang="en-US" altLang="ja-JP" sz="3200" dirty="0" smtClean="0"/>
          </a:p>
          <a:p>
            <a:pPr lvl="1"/>
            <a:r>
              <a:rPr kumimoji="1" lang="ja-JP" altLang="en-US" sz="3200" dirty="0" smtClean="0"/>
              <a:t>（</a:t>
            </a:r>
            <a:r>
              <a:rPr kumimoji="1" lang="en-US" altLang="ja-JP" sz="3200" dirty="0" smtClean="0"/>
              <a:t>XAML</a:t>
            </a:r>
            <a:r>
              <a:rPr kumimoji="1" lang="ja-JP" altLang="en-US" sz="3200" dirty="0" smtClean="0"/>
              <a:t>を</a:t>
            </a:r>
            <a:r>
              <a:rPr kumimoji="1" lang="en-US" altLang="ja-JP" sz="3200" dirty="0" smtClean="0"/>
              <a:t>View</a:t>
            </a:r>
            <a:r>
              <a:rPr kumimoji="1" lang="ja-JP" altLang="en-US" sz="3200" dirty="0" smtClean="0"/>
              <a:t>と</a:t>
            </a:r>
            <a:r>
              <a:rPr kumimoji="1" lang="en-US" altLang="ja-JP" sz="3200" dirty="0" smtClean="0"/>
              <a:t>ViewModel</a:t>
            </a:r>
            <a:r>
              <a:rPr kumimoji="1" lang="ja-JP" altLang="en-US" sz="3200" dirty="0" smtClean="0"/>
              <a:t>に分離）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39239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■参考</a:t>
            </a:r>
            <a:r>
              <a:rPr kumimoji="1" lang="ja-JP" altLang="en-US" dirty="0" smtClean="0"/>
              <a:t>サイト</a:t>
            </a:r>
            <a:r>
              <a:rPr kumimoji="1" lang="en-US" altLang="ja-JP" dirty="0" smtClean="0"/>
              <a:t>/</a:t>
            </a:r>
            <a:r>
              <a:rPr kumimoji="1" lang="en-US" altLang="ja-JP" i="1" dirty="0" smtClean="0"/>
              <a:t>URL</a:t>
            </a:r>
            <a:endParaRPr kumimoji="1" lang="ja-JP" altLang="en-US" i="1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11627" y="1473924"/>
            <a:ext cx="11168743" cy="33811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dirty="0"/>
              <a:t>成果物作成参考サイト</a:t>
            </a:r>
            <a:endParaRPr lang="en-US" altLang="ja-JP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dirty="0">
                <a:hlinkClick r:id="rId2"/>
              </a:rPr>
              <a:t>https://blogs.msdn.microsoft.com/mitsu/2006/11/05/flip-page-demo-using-wpf/</a:t>
            </a:r>
            <a:endParaRPr lang="en-US" altLang="ja-JP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en-US" altLang="ja-JP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dirty="0" smtClean="0"/>
              <a:t>WPF</a:t>
            </a:r>
            <a:r>
              <a:rPr kumimoji="1" lang="ja-JP" altLang="en-US" dirty="0" smtClean="0"/>
              <a:t>参考サイト</a:t>
            </a:r>
            <a:endParaRPr kumimoji="1" lang="en-US" altLang="ja-JP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dirty="0">
                <a:hlinkClick r:id="rId3"/>
              </a:rPr>
              <a:t>http://</a:t>
            </a:r>
            <a:r>
              <a:rPr lang="en-US" altLang="ja-JP" dirty="0" smtClean="0">
                <a:hlinkClick r:id="rId3"/>
              </a:rPr>
              <a:t>www.atmarkit.co.jp/fdotnet/chushin/greatblogentry_02/greatblogentry_02_01.html</a:t>
            </a:r>
            <a:endParaRPr lang="en-US" altLang="ja-JP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ja-JP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dirty="0" smtClean="0"/>
              <a:t>MVVM</a:t>
            </a:r>
            <a:r>
              <a:rPr lang="ja-JP" altLang="en-US" dirty="0" smtClean="0"/>
              <a:t>画像参考サイト</a:t>
            </a:r>
            <a:endParaRPr lang="en-US" altLang="ja-JP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dirty="0">
                <a:hlinkClick r:id="rId4"/>
              </a:rPr>
              <a:t>http://</a:t>
            </a:r>
            <a:r>
              <a:rPr lang="en-US" altLang="ja-JP" dirty="0" smtClean="0">
                <a:hlinkClick r:id="rId4"/>
              </a:rPr>
              <a:t>neutoria.blogspot.jp/2011/10/mvvm.html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21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1457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■資料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05906" y="2297312"/>
            <a:ext cx="8686800" cy="681558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●以下のスライドは自己理解の為、作成した資料添付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22</a:t>
            </a:fld>
            <a:r>
              <a:rPr lang="en-US" altLang="ja-JP" smtClean="0"/>
              <a:t>/22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503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■マインドマップ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23</a:t>
            </a:fld>
            <a:r>
              <a:rPr lang="en-US" altLang="ja-JP" smtClean="0"/>
              <a:t>/22</a:t>
            </a:r>
            <a:endParaRPr lang="en-US" altLang="ja-JP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-4159" r="144" b="4159"/>
          <a:stretch/>
        </p:blipFill>
        <p:spPr>
          <a:xfrm>
            <a:off x="4290277" y="-152400"/>
            <a:ext cx="7552074" cy="628188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371419" y="2573041"/>
            <a:ext cx="391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kumimoji="1" lang="ja-JP" altLang="en-US" sz="2400" dirty="0" smtClean="0"/>
              <a:t>成果物作成にあたってのマインドマップ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55301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6675783" cy="731617"/>
          </a:xfrm>
        </p:spPr>
        <p:txBody>
          <a:bodyPr/>
          <a:lstStyle/>
          <a:p>
            <a:r>
              <a:rPr lang="ja-JP" altLang="en-US" dirty="0" smtClean="0"/>
              <a:t>■シーケンス図（</a:t>
            </a:r>
            <a:r>
              <a:rPr lang="en-US" altLang="ja-JP" i="1" dirty="0" smtClean="0"/>
              <a:t>MVC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24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0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695904" y="1262182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Controller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53623" y="1262266"/>
            <a:ext cx="1262003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View0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4650542" y="1262182"/>
            <a:ext cx="1262003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798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13" idx="2"/>
          </p:cNvCxnSpPr>
          <p:nvPr/>
        </p:nvCxnSpPr>
        <p:spPr>
          <a:xfrm flipH="1">
            <a:off x="5281542" y="1848587"/>
            <a:ext cx="2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>
            <a:stCxn id="10" idx="2"/>
          </p:cNvCxnSpPr>
          <p:nvPr/>
        </p:nvCxnSpPr>
        <p:spPr>
          <a:xfrm flipH="1">
            <a:off x="3684623" y="1848675"/>
            <a:ext cx="2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645091" y="1848591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3592613" y="2531678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551924" y="4018809"/>
            <a:ext cx="166271" cy="117616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59525" y="4366864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188987" y="5194864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 flipH="1">
            <a:off x="1396800" y="3013999"/>
            <a:ext cx="2191148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 flipV="1">
            <a:off x="7718399" y="4366864"/>
            <a:ext cx="2541600" cy="8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>
            <a:off x="7718194" y="4849264"/>
            <a:ext cx="25416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677264"/>
            <a:ext cx="378752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5353200" y="5194864"/>
            <a:ext cx="21960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594756" y="2706222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：入力画面表示</a:t>
            </a:r>
            <a:endParaRPr kumimoji="1" lang="ja-JP" altLang="en-US" sz="14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309399" y="3713933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：ユーザー入力、指示</a:t>
            </a:r>
            <a:endParaRPr kumimoji="1" lang="ja-JP" altLang="en-US" sz="1400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378352" y="4058613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901336" y="45414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4</a:t>
            </a:r>
            <a:r>
              <a:rPr kumimoji="1" lang="ja-JP" altLang="en-US" sz="1400" dirty="0" smtClean="0"/>
              <a:t>：処理結果取得</a:t>
            </a:r>
            <a:endParaRPr kumimoji="1" lang="ja-JP" altLang="en-US" sz="14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512567" y="4887087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5</a:t>
            </a:r>
            <a:r>
              <a:rPr kumimoji="1" lang="ja-JP" altLang="en-US" sz="1400" dirty="0" smtClean="0"/>
              <a:t>：処理結果受渡</a:t>
            </a:r>
            <a:endParaRPr kumimoji="1" lang="ja-JP" altLang="en-US" sz="14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589063" y="53694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6</a:t>
            </a:r>
            <a:r>
              <a:rPr kumimoji="1" lang="ja-JP" altLang="en-US" sz="1400" dirty="0" smtClean="0"/>
              <a:t>：処理結果表示</a:t>
            </a:r>
            <a:endParaRPr kumimoji="1" lang="ja-JP" altLang="en-US" sz="1400" dirty="0"/>
          </a:p>
        </p:txBody>
      </p:sp>
      <p:sp>
        <p:nvSpPr>
          <p:cNvPr id="63" name="角丸四角形 62"/>
          <p:cNvSpPr/>
          <p:nvPr/>
        </p:nvSpPr>
        <p:spPr>
          <a:xfrm>
            <a:off x="371890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0" y="1296000"/>
            <a:ext cx="535973" cy="533060"/>
          </a:xfrm>
          <a:prstGeom prst="rect">
            <a:avLst/>
          </a:prstGeom>
        </p:spPr>
      </p:pic>
      <p:cxnSp>
        <p:nvCxnSpPr>
          <p:cNvPr id="65" name="直線コネクタ 64"/>
          <p:cNvCxnSpPr>
            <a:stCxn id="63" idx="2"/>
          </p:cNvCxnSpPr>
          <p:nvPr/>
        </p:nvCxnSpPr>
        <p:spPr>
          <a:xfrm>
            <a:off x="1321077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正方形/長方形 112"/>
          <p:cNvSpPr/>
          <p:nvPr/>
        </p:nvSpPr>
        <p:spPr>
          <a:xfrm>
            <a:off x="1231952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396800" y="4017664"/>
            <a:ext cx="6145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4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>
          <a:xfrm>
            <a:off x="2819669" y="1108055"/>
            <a:ext cx="8705790" cy="105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40867" y="1108055"/>
            <a:ext cx="2447779" cy="105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5" y="272235"/>
            <a:ext cx="5409862" cy="731617"/>
          </a:xfrm>
        </p:spPr>
        <p:txBody>
          <a:bodyPr/>
          <a:lstStyle/>
          <a:p>
            <a:r>
              <a:rPr lang="ja-JP" altLang="en-US" dirty="0" smtClean="0"/>
              <a:t>■</a:t>
            </a:r>
            <a:r>
              <a:rPr lang="ja-JP" altLang="en-US" dirty="0"/>
              <a:t>簡易</a:t>
            </a:r>
            <a:r>
              <a:rPr lang="ja-JP" altLang="en-US" dirty="0" smtClean="0"/>
              <a:t>説明図</a:t>
            </a:r>
            <a:r>
              <a:rPr lang="ja-JP" altLang="en-US" dirty="0"/>
              <a:t>（</a:t>
            </a:r>
            <a:r>
              <a:rPr lang="en-US" altLang="ja-JP" i="1" dirty="0" smtClean="0"/>
              <a:t>MVC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25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0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695904" y="1262182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Controller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53623" y="1262266"/>
            <a:ext cx="1262003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View0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4650542" y="1262182"/>
            <a:ext cx="1262003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798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13" idx="2"/>
          </p:cNvCxnSpPr>
          <p:nvPr/>
        </p:nvCxnSpPr>
        <p:spPr>
          <a:xfrm flipH="1">
            <a:off x="5281542" y="1848587"/>
            <a:ext cx="2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>
            <a:stCxn id="10" idx="2"/>
          </p:cNvCxnSpPr>
          <p:nvPr/>
        </p:nvCxnSpPr>
        <p:spPr>
          <a:xfrm flipH="1">
            <a:off x="3684623" y="1848675"/>
            <a:ext cx="2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645091" y="1848591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3592613" y="2531678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551924" y="4018809"/>
            <a:ext cx="166271" cy="117616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59525" y="4366864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188987" y="5194864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 flipH="1">
            <a:off x="1396800" y="3013999"/>
            <a:ext cx="2191148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 flipV="1">
            <a:off x="7718399" y="4366864"/>
            <a:ext cx="2541600" cy="8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>
            <a:off x="7718194" y="4849264"/>
            <a:ext cx="25416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677264"/>
            <a:ext cx="378752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5353200" y="5194864"/>
            <a:ext cx="21960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594756" y="2706222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：入力画面表示</a:t>
            </a:r>
            <a:endParaRPr kumimoji="1" lang="ja-JP" altLang="en-US" sz="14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309399" y="3713933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：ユーザー入力、指示</a:t>
            </a:r>
            <a:endParaRPr kumimoji="1" lang="ja-JP" altLang="en-US" sz="1400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378352" y="4058613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901336" y="45414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4</a:t>
            </a:r>
            <a:r>
              <a:rPr kumimoji="1" lang="ja-JP" altLang="en-US" sz="1400" dirty="0" smtClean="0"/>
              <a:t>：処理結果取得</a:t>
            </a:r>
            <a:endParaRPr kumimoji="1" lang="ja-JP" altLang="en-US" sz="14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512567" y="4887087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5</a:t>
            </a:r>
            <a:r>
              <a:rPr kumimoji="1" lang="ja-JP" altLang="en-US" sz="1400" dirty="0" smtClean="0"/>
              <a:t>：処理結果受渡</a:t>
            </a:r>
            <a:endParaRPr kumimoji="1" lang="ja-JP" altLang="en-US" sz="14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589063" y="53694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6</a:t>
            </a:r>
            <a:r>
              <a:rPr kumimoji="1" lang="ja-JP" altLang="en-US" sz="1400" dirty="0" smtClean="0"/>
              <a:t>：処理結果表示</a:t>
            </a:r>
            <a:endParaRPr kumimoji="1" lang="ja-JP" altLang="en-US" sz="1400" dirty="0"/>
          </a:p>
        </p:txBody>
      </p:sp>
      <p:sp>
        <p:nvSpPr>
          <p:cNvPr id="63" name="角丸四角形 62"/>
          <p:cNvSpPr/>
          <p:nvPr/>
        </p:nvSpPr>
        <p:spPr>
          <a:xfrm>
            <a:off x="371890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0" y="1296000"/>
            <a:ext cx="535973" cy="533060"/>
          </a:xfrm>
          <a:prstGeom prst="rect">
            <a:avLst/>
          </a:prstGeom>
        </p:spPr>
      </p:pic>
      <p:cxnSp>
        <p:nvCxnSpPr>
          <p:cNvPr id="65" name="直線コネクタ 64"/>
          <p:cNvCxnSpPr>
            <a:stCxn id="63" idx="2"/>
          </p:cNvCxnSpPr>
          <p:nvPr/>
        </p:nvCxnSpPr>
        <p:spPr>
          <a:xfrm>
            <a:off x="1321077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正方形/長方形 112"/>
          <p:cNvSpPr/>
          <p:nvPr/>
        </p:nvSpPr>
        <p:spPr>
          <a:xfrm>
            <a:off x="1231952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396800" y="4017664"/>
            <a:ext cx="6145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375502" y="2259485"/>
            <a:ext cx="10897200" cy="1175373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75502" y="3691949"/>
            <a:ext cx="10897200" cy="226376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3696" y="2285254"/>
            <a:ext cx="78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画面</a:t>
            </a:r>
            <a:r>
              <a:rPr kumimoji="1" lang="en-US" altLang="ja-JP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0</a:t>
            </a:r>
            <a:endParaRPr kumimoji="1" lang="ja-JP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73696" y="3691949"/>
            <a:ext cx="78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画面</a:t>
            </a:r>
            <a:r>
              <a:rPr kumimoji="1" lang="en-US" altLang="ja-JP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65800" y="1873274"/>
            <a:ext cx="81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サーバ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77672" y="1853080"/>
            <a:ext cx="1292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クライアント</a:t>
            </a:r>
          </a:p>
        </p:txBody>
      </p:sp>
      <p:sp>
        <p:nvSpPr>
          <p:cNvPr id="12" name="強調線吹き出し 2 (枠付き) 11"/>
          <p:cNvSpPr/>
          <p:nvPr/>
        </p:nvSpPr>
        <p:spPr>
          <a:xfrm>
            <a:off x="6192507" y="175417"/>
            <a:ext cx="1960112" cy="725217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43850"/>
              <a:gd name="adj5" fmla="val 70933"/>
              <a:gd name="adj6" fmla="val -57938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WEB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アプリケーションに適したモデル。画面</a:t>
            </a:r>
            <a:r>
              <a:rPr kumimoji="1" lang="ja-JP" altLang="en-US" sz="1200" dirty="0">
                <a:solidFill>
                  <a:schemeClr val="tx1"/>
                </a:solidFill>
              </a:rPr>
              <a:t>毎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に処理が独立している。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強調線吹き出し 2 (枠付き) 45"/>
          <p:cNvSpPr/>
          <p:nvPr/>
        </p:nvSpPr>
        <p:spPr>
          <a:xfrm>
            <a:off x="10169923" y="523831"/>
            <a:ext cx="1918244" cy="37627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3945"/>
              <a:gd name="adj5" fmla="val 188435"/>
              <a:gd name="adj6" fmla="val -2808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Model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はステートレス。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326578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7111915" y="2585893"/>
            <a:ext cx="415218" cy="266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6959088" cy="731617"/>
          </a:xfrm>
        </p:spPr>
        <p:txBody>
          <a:bodyPr/>
          <a:lstStyle/>
          <a:p>
            <a:r>
              <a:rPr lang="ja-JP" altLang="en-US" dirty="0" smtClean="0"/>
              <a:t>■シーケンス図（</a:t>
            </a:r>
            <a:r>
              <a:rPr lang="en-US" altLang="ja-JP" i="1" dirty="0" smtClean="0"/>
              <a:t>MVVM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26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9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77391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71673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" y="1296000"/>
            <a:ext cx="535973" cy="533060"/>
          </a:xfrm>
          <a:prstGeom prst="rect">
            <a:avLst/>
          </a:prstGeom>
        </p:spPr>
      </p:pic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807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3379554" y="1262266"/>
            <a:ext cx="1898374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コネクタ 16"/>
          <p:cNvCxnSpPr>
            <a:stCxn id="13" idx="2"/>
          </p:cNvCxnSpPr>
          <p:nvPr/>
        </p:nvCxnSpPr>
        <p:spPr>
          <a:xfrm>
            <a:off x="4328741" y="1848671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stCxn id="11" idx="2"/>
          </p:cNvCxnSpPr>
          <p:nvPr/>
        </p:nvCxnSpPr>
        <p:spPr>
          <a:xfrm>
            <a:off x="1320860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1200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247122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396799" y="273952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4412192" y="33336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7585200" y="3398400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7585200" y="3844048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07244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4412193" y="4809648"/>
            <a:ext cx="2649600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2667057" y="243175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：ユーザ入力</a:t>
            </a:r>
            <a:endParaRPr kumimoji="1" lang="ja-JP" altLang="en-US" sz="1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131704" y="2497099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</a:t>
            </a:r>
            <a:r>
              <a:rPr kumimoji="1" lang="ja-JP" altLang="en-US" sz="1400" dirty="0"/>
              <a:t> </a:t>
            </a:r>
            <a:r>
              <a:rPr kumimoji="1" lang="en-US" altLang="ja-JP" sz="1400" dirty="0" smtClean="0"/>
              <a:t>Binding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310759" y="308881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5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310759" y="356269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6</a:t>
            </a:r>
            <a:r>
              <a:rPr kumimoji="1" lang="ja-JP" altLang="en-US" sz="1400" dirty="0" smtClean="0"/>
              <a:t>：最新データ取得</a:t>
            </a:r>
            <a:endParaRPr kumimoji="1" lang="ja-JP" altLang="en-US" sz="1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35791" y="4505380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8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 Binding</a:t>
            </a:r>
            <a:r>
              <a:rPr kumimoji="1" lang="ja-JP" altLang="en-US" sz="1400" dirty="0" smtClean="0"/>
              <a:t>読取</a:t>
            </a:r>
            <a:endParaRPr kumimoji="1" lang="ja-JP" altLang="en-US" sz="14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21476" y="4713154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9</a:t>
            </a:r>
            <a:r>
              <a:rPr kumimoji="1" lang="ja-JP" altLang="en-US" sz="1400" dirty="0" smtClean="0"/>
              <a:t>：表示</a:t>
            </a:r>
            <a:endParaRPr kumimoji="1" lang="ja-JP" altLang="en-US" sz="1400" dirty="0"/>
          </a:p>
        </p:txBody>
      </p:sp>
      <p:cxnSp>
        <p:nvCxnSpPr>
          <p:cNvPr id="75" name="直線矢印コネクタ 74"/>
          <p:cNvCxnSpPr/>
          <p:nvPr/>
        </p:nvCxnSpPr>
        <p:spPr>
          <a:xfrm flipV="1">
            <a:off x="1396799" y="3219573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2668517" y="291179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：処理指示</a:t>
            </a:r>
            <a:endParaRPr kumimoji="1" lang="ja-JP" altLang="en-US" sz="1400" dirty="0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4412192" y="28044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5128773" y="302591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4</a:t>
            </a:r>
            <a:r>
              <a:rPr kumimoji="1" lang="ja-JP" altLang="en-US" sz="1400" dirty="0" smtClean="0"/>
              <a:t>：処理依頼</a:t>
            </a:r>
            <a:endParaRPr kumimoji="1" lang="ja-JP" altLang="en-US" sz="14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260000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7064640" y="2805517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7064640" y="3334589"/>
            <a:ext cx="522000" cy="8477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0223688" y="3398080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10226420" y="3843531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線矢印コネクタ 97"/>
          <p:cNvCxnSpPr/>
          <p:nvPr/>
        </p:nvCxnSpPr>
        <p:spPr>
          <a:xfrm flipH="1">
            <a:off x="7585200" y="4130080"/>
            <a:ext cx="2638800" cy="145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/>
          <p:cNvSpPr txBox="1"/>
          <p:nvPr/>
        </p:nvSpPr>
        <p:spPr>
          <a:xfrm>
            <a:off x="7740186" y="3865358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7</a:t>
            </a:r>
            <a:r>
              <a:rPr kumimoji="1" lang="ja-JP" altLang="en-US" sz="1400" dirty="0" smtClean="0"/>
              <a:t>：最新データ</a:t>
            </a:r>
            <a:r>
              <a:rPr kumimoji="1" lang="ja-JP" altLang="en-US" sz="1400" dirty="0"/>
              <a:t>返却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7063200" y="4520624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66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>
          <a:xfrm>
            <a:off x="140867" y="1108055"/>
            <a:ext cx="11383200" cy="105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326578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7111915" y="2585893"/>
            <a:ext cx="415218" cy="266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6959088" cy="731617"/>
          </a:xfrm>
        </p:spPr>
        <p:txBody>
          <a:bodyPr/>
          <a:lstStyle/>
          <a:p>
            <a:r>
              <a:rPr lang="ja-JP" altLang="en-US" dirty="0" smtClean="0"/>
              <a:t>■詳細説明図（</a:t>
            </a:r>
            <a:r>
              <a:rPr lang="en-US" altLang="ja-JP" i="1" dirty="0" smtClean="0"/>
              <a:t>MVVM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27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9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77391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71673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" y="1296000"/>
            <a:ext cx="535973" cy="533060"/>
          </a:xfrm>
          <a:prstGeom prst="rect">
            <a:avLst/>
          </a:prstGeom>
        </p:spPr>
      </p:pic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807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3379554" y="1262266"/>
            <a:ext cx="1898374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コネクタ 16"/>
          <p:cNvCxnSpPr>
            <a:stCxn id="13" idx="2"/>
          </p:cNvCxnSpPr>
          <p:nvPr/>
        </p:nvCxnSpPr>
        <p:spPr>
          <a:xfrm>
            <a:off x="4328741" y="1848671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stCxn id="11" idx="2"/>
          </p:cNvCxnSpPr>
          <p:nvPr/>
        </p:nvCxnSpPr>
        <p:spPr>
          <a:xfrm>
            <a:off x="1320860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1200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247122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396799" y="273952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4412192" y="33336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7585200" y="3398400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7585200" y="3844048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07244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4412193" y="4809648"/>
            <a:ext cx="2649600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2667057" y="243175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：ユーザ入力</a:t>
            </a:r>
            <a:endParaRPr kumimoji="1" lang="ja-JP" altLang="en-US" sz="1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131704" y="2497099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</a:t>
            </a:r>
            <a:r>
              <a:rPr kumimoji="1" lang="ja-JP" altLang="en-US" sz="1400" dirty="0"/>
              <a:t> </a:t>
            </a:r>
            <a:r>
              <a:rPr kumimoji="1" lang="en-US" altLang="ja-JP" sz="1400" dirty="0" smtClean="0"/>
              <a:t>Binding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310759" y="308881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5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310759" y="356269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6</a:t>
            </a:r>
            <a:r>
              <a:rPr kumimoji="1" lang="ja-JP" altLang="en-US" sz="1400" dirty="0" smtClean="0"/>
              <a:t>：最新データ取得</a:t>
            </a:r>
            <a:endParaRPr kumimoji="1" lang="ja-JP" altLang="en-US" sz="1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35791" y="4505380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8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 Binding</a:t>
            </a:r>
            <a:r>
              <a:rPr kumimoji="1" lang="ja-JP" altLang="en-US" sz="1400" dirty="0" smtClean="0"/>
              <a:t>読取</a:t>
            </a:r>
            <a:endParaRPr kumimoji="1" lang="ja-JP" altLang="en-US" sz="14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21476" y="4713154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9</a:t>
            </a:r>
            <a:r>
              <a:rPr kumimoji="1" lang="ja-JP" altLang="en-US" sz="1400" dirty="0" smtClean="0"/>
              <a:t>：表示</a:t>
            </a:r>
            <a:endParaRPr kumimoji="1" lang="ja-JP" altLang="en-US" sz="1400" dirty="0"/>
          </a:p>
        </p:txBody>
      </p:sp>
      <p:cxnSp>
        <p:nvCxnSpPr>
          <p:cNvPr id="75" name="直線矢印コネクタ 74"/>
          <p:cNvCxnSpPr/>
          <p:nvPr/>
        </p:nvCxnSpPr>
        <p:spPr>
          <a:xfrm flipV="1">
            <a:off x="1396799" y="3219573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2668517" y="291179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：処理指示</a:t>
            </a:r>
            <a:endParaRPr kumimoji="1" lang="ja-JP" altLang="en-US" sz="1400" dirty="0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4412192" y="28044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5128773" y="302591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4</a:t>
            </a:r>
            <a:r>
              <a:rPr kumimoji="1" lang="ja-JP" altLang="en-US" sz="1400" dirty="0" smtClean="0"/>
              <a:t>：処理依頼</a:t>
            </a:r>
            <a:endParaRPr kumimoji="1" lang="ja-JP" altLang="en-US" sz="14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260000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7064640" y="2805517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7064640" y="3334589"/>
            <a:ext cx="522000" cy="8477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0223688" y="3398080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10226420" y="3843531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線矢印コネクタ 97"/>
          <p:cNvCxnSpPr/>
          <p:nvPr/>
        </p:nvCxnSpPr>
        <p:spPr>
          <a:xfrm flipH="1">
            <a:off x="7585200" y="4130080"/>
            <a:ext cx="2638800" cy="145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/>
          <p:cNvSpPr txBox="1"/>
          <p:nvPr/>
        </p:nvSpPr>
        <p:spPr>
          <a:xfrm>
            <a:off x="7740186" y="3865358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7</a:t>
            </a:r>
            <a:r>
              <a:rPr kumimoji="1" lang="ja-JP" altLang="en-US" sz="1400" dirty="0" smtClean="0"/>
              <a:t>：最新データ</a:t>
            </a:r>
            <a:r>
              <a:rPr kumimoji="1" lang="ja-JP" altLang="en-US" sz="1400" dirty="0"/>
              <a:t>返却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7063200" y="4520624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375503" y="2259485"/>
            <a:ext cx="6856818" cy="370158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7410132" y="2259485"/>
            <a:ext cx="3863821" cy="370158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09269" y="1863197"/>
            <a:ext cx="182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リッチクライント</a:t>
            </a:r>
          </a:p>
        </p:txBody>
      </p:sp>
      <p:sp>
        <p:nvSpPr>
          <p:cNvPr id="55" name="強調線吹き出し 2 (枠付き) 54"/>
          <p:cNvSpPr/>
          <p:nvPr/>
        </p:nvSpPr>
        <p:spPr>
          <a:xfrm>
            <a:off x="6785365" y="175417"/>
            <a:ext cx="2047141" cy="725217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43850"/>
              <a:gd name="adj5" fmla="val 70933"/>
              <a:gd name="adj6" fmla="val -57938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リッチクライアントに適したモデル。画面をまたいで状態を持つ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ステートフル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強調線吹き出し 2 (枠付き) 55"/>
          <p:cNvSpPr/>
          <p:nvPr/>
        </p:nvSpPr>
        <p:spPr>
          <a:xfrm>
            <a:off x="2911235" y="5883764"/>
            <a:ext cx="2820382" cy="290534"/>
          </a:xfrm>
          <a:prstGeom prst="accentBorderCallout2">
            <a:avLst>
              <a:gd name="adj1" fmla="val 472"/>
              <a:gd name="adj2" fmla="val -7842"/>
              <a:gd name="adj3" fmla="val 3929"/>
              <a:gd name="adj4" fmla="val -23432"/>
              <a:gd name="adj5" fmla="val -228080"/>
              <a:gd name="adj6" fmla="val 4768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より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の生存期間が長い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強調線吹き出し 2 (枠付き) 57"/>
          <p:cNvSpPr/>
          <p:nvPr/>
        </p:nvSpPr>
        <p:spPr>
          <a:xfrm>
            <a:off x="8927885" y="5883763"/>
            <a:ext cx="2939217" cy="290377"/>
          </a:xfrm>
          <a:prstGeom prst="accentBorderCallout2">
            <a:avLst>
              <a:gd name="adj1" fmla="val 472"/>
              <a:gd name="adj2" fmla="val -7842"/>
              <a:gd name="adj3" fmla="val 471"/>
              <a:gd name="adj4" fmla="val -21769"/>
              <a:gd name="adj5" fmla="val -228080"/>
              <a:gd name="adj6" fmla="val 44952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より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Model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の生存期間が長い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強調線吹き出し 2 (枠付き) 56"/>
          <p:cNvSpPr/>
          <p:nvPr/>
        </p:nvSpPr>
        <p:spPr>
          <a:xfrm>
            <a:off x="7869653" y="2316813"/>
            <a:ext cx="951304" cy="23822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9741"/>
              <a:gd name="adj5" fmla="val 201227"/>
              <a:gd name="adj6" fmla="val -6587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プロパティ</a:t>
            </a:r>
          </a:p>
        </p:txBody>
      </p:sp>
      <p:sp>
        <p:nvSpPr>
          <p:cNvPr id="59" name="強調線吹き出し 2 (枠付き) 58"/>
          <p:cNvSpPr/>
          <p:nvPr/>
        </p:nvSpPr>
        <p:spPr>
          <a:xfrm>
            <a:off x="8252915" y="2677054"/>
            <a:ext cx="1289559" cy="24003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9741"/>
              <a:gd name="adj5" fmla="val 271444"/>
              <a:gd name="adj6" fmla="val -5212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操作プロパティ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強調線吹き出し 2 (枠付き) 59"/>
          <p:cNvSpPr/>
          <p:nvPr/>
        </p:nvSpPr>
        <p:spPr>
          <a:xfrm>
            <a:off x="10027896" y="241254"/>
            <a:ext cx="1947817" cy="464789"/>
          </a:xfrm>
          <a:prstGeom prst="accentBorderCallout2">
            <a:avLst>
              <a:gd name="adj1" fmla="val 18750"/>
              <a:gd name="adj2" fmla="val -8333"/>
              <a:gd name="adj3" fmla="val 19584"/>
              <a:gd name="adj4" fmla="val -19800"/>
              <a:gd name="adj5" fmla="val 218484"/>
              <a:gd name="adj6" fmla="val -20178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モデル</a:t>
            </a:r>
            <a:r>
              <a:rPr kumimoji="1" lang="ja-JP" altLang="en-US" sz="1200" dirty="0">
                <a:solidFill>
                  <a:schemeClr val="tx1"/>
                </a:solidFill>
              </a:rPr>
              <a:t>も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ステートフルになり得る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強調線吹き出し 2 (枠付き) 60"/>
          <p:cNvSpPr/>
          <p:nvPr/>
        </p:nvSpPr>
        <p:spPr>
          <a:xfrm>
            <a:off x="7874733" y="5006300"/>
            <a:ext cx="951304" cy="23822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9741"/>
              <a:gd name="adj5" fmla="val -86651"/>
              <a:gd name="adj6" fmla="val -6692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プロパティ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911235" y="1869212"/>
            <a:ext cx="7514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MVVM</a:t>
            </a:r>
            <a:r>
              <a:rPr kumimoji="1" lang="ja-JP" altLang="en-US" sz="1400" dirty="0" smtClean="0"/>
              <a:t>で</a:t>
            </a:r>
            <a:r>
              <a:rPr kumimoji="1" lang="ja-JP" altLang="en-US" sz="1400" dirty="0"/>
              <a:t>は階層でクライアント／サーバが切り分けず、クライアントに</a:t>
            </a:r>
            <a:r>
              <a:rPr kumimoji="1" lang="en-US" altLang="ja-JP" sz="1400" dirty="0"/>
              <a:t>Model</a:t>
            </a:r>
            <a:r>
              <a:rPr kumimoji="1" lang="ja-JP" altLang="en-US" sz="1400" dirty="0"/>
              <a:t>の一部を持つ</a:t>
            </a:r>
          </a:p>
        </p:txBody>
      </p:sp>
    </p:spTree>
    <p:extLst>
      <p:ext uri="{BB962C8B-B14F-4D97-AF65-F5344CB8AC3E}">
        <p14:creationId xmlns:p14="http://schemas.microsoft.com/office/powerpoint/2010/main" val="345446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>
          <a:xfrm>
            <a:off x="140867" y="1108055"/>
            <a:ext cx="11383200" cy="105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326578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7111915" y="2585893"/>
            <a:ext cx="415218" cy="266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6959088" cy="731617"/>
          </a:xfrm>
        </p:spPr>
        <p:txBody>
          <a:bodyPr/>
          <a:lstStyle/>
          <a:p>
            <a:r>
              <a:rPr lang="ja-JP" altLang="en-US" cap="none" dirty="0" smtClean="0"/>
              <a:t>■</a:t>
            </a:r>
            <a:r>
              <a:rPr lang="en-US" altLang="ja-JP" i="1" cap="none" dirty="0" smtClean="0"/>
              <a:t>Data Binding</a:t>
            </a:r>
            <a:r>
              <a:rPr lang="ja-JP" altLang="en-US" cap="none" dirty="0" smtClean="0"/>
              <a:t>説明</a:t>
            </a:r>
            <a:endParaRPr kumimoji="1" lang="ja-JP" altLang="en-US" cap="none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28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9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77391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71673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" y="1296000"/>
            <a:ext cx="535973" cy="533060"/>
          </a:xfrm>
          <a:prstGeom prst="rect">
            <a:avLst/>
          </a:prstGeom>
        </p:spPr>
      </p:pic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807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3379554" y="1251380"/>
            <a:ext cx="1898374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コネクタ 16"/>
          <p:cNvCxnSpPr>
            <a:stCxn id="13" idx="2"/>
          </p:cNvCxnSpPr>
          <p:nvPr/>
        </p:nvCxnSpPr>
        <p:spPr>
          <a:xfrm>
            <a:off x="4328741" y="183778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stCxn id="11" idx="2"/>
          </p:cNvCxnSpPr>
          <p:nvPr/>
        </p:nvCxnSpPr>
        <p:spPr>
          <a:xfrm>
            <a:off x="1320860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1200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247122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396799" y="273952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4412192" y="33336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7585200" y="3398400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7585200" y="3844048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07244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4412193" y="4809648"/>
            <a:ext cx="2649600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2667057" y="243175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：ユーザ入力</a:t>
            </a:r>
            <a:endParaRPr kumimoji="1" lang="ja-JP" altLang="en-US" sz="1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131704" y="2497099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</a:t>
            </a:r>
            <a:r>
              <a:rPr kumimoji="1" lang="ja-JP" altLang="en-US" sz="1400" dirty="0"/>
              <a:t> </a:t>
            </a:r>
            <a:r>
              <a:rPr kumimoji="1" lang="en-US" altLang="ja-JP" sz="1400" dirty="0" smtClean="0"/>
              <a:t>Binding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310759" y="308881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5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310759" y="356269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6</a:t>
            </a:r>
            <a:r>
              <a:rPr kumimoji="1" lang="ja-JP" altLang="en-US" sz="1400" dirty="0" smtClean="0"/>
              <a:t>：最新データ取得</a:t>
            </a:r>
            <a:endParaRPr kumimoji="1" lang="ja-JP" altLang="en-US" sz="1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35791" y="4505380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8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 Binding</a:t>
            </a:r>
            <a:r>
              <a:rPr kumimoji="1" lang="ja-JP" altLang="en-US" sz="1400" dirty="0" smtClean="0"/>
              <a:t>読取</a:t>
            </a:r>
            <a:endParaRPr kumimoji="1" lang="ja-JP" altLang="en-US" sz="14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21476" y="4713154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9</a:t>
            </a:r>
            <a:r>
              <a:rPr kumimoji="1" lang="ja-JP" altLang="en-US" sz="1400" dirty="0" smtClean="0"/>
              <a:t>：表示</a:t>
            </a:r>
            <a:endParaRPr kumimoji="1" lang="ja-JP" altLang="en-US" sz="1400" dirty="0"/>
          </a:p>
        </p:txBody>
      </p:sp>
      <p:cxnSp>
        <p:nvCxnSpPr>
          <p:cNvPr id="75" name="直線矢印コネクタ 74"/>
          <p:cNvCxnSpPr/>
          <p:nvPr/>
        </p:nvCxnSpPr>
        <p:spPr>
          <a:xfrm flipV="1">
            <a:off x="1396799" y="3219573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2668517" y="291179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：処理指示</a:t>
            </a:r>
            <a:endParaRPr kumimoji="1" lang="ja-JP" altLang="en-US" sz="1400" dirty="0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4412192" y="28044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5128773" y="302591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4</a:t>
            </a:r>
            <a:r>
              <a:rPr kumimoji="1" lang="ja-JP" altLang="en-US" sz="1400" dirty="0" smtClean="0"/>
              <a:t>：処理依頼</a:t>
            </a:r>
            <a:endParaRPr kumimoji="1" lang="ja-JP" altLang="en-US" sz="14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260000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7064640" y="2805517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7064640" y="3334589"/>
            <a:ext cx="522000" cy="8477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0223688" y="3398080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10226420" y="3843531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線矢印コネクタ 97"/>
          <p:cNvCxnSpPr/>
          <p:nvPr/>
        </p:nvCxnSpPr>
        <p:spPr>
          <a:xfrm flipH="1">
            <a:off x="7585200" y="4130080"/>
            <a:ext cx="2638800" cy="145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/>
          <p:cNvSpPr txBox="1"/>
          <p:nvPr/>
        </p:nvSpPr>
        <p:spPr>
          <a:xfrm>
            <a:off x="7740186" y="3865358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7</a:t>
            </a:r>
            <a:r>
              <a:rPr kumimoji="1" lang="ja-JP" altLang="en-US" sz="1400" dirty="0" smtClean="0"/>
              <a:t>：最新データ</a:t>
            </a:r>
            <a:r>
              <a:rPr kumimoji="1" lang="ja-JP" altLang="en-US" sz="1400" dirty="0"/>
              <a:t>返却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7063200" y="4520624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375503" y="2259485"/>
            <a:ext cx="6856818" cy="370158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7410132" y="2259485"/>
            <a:ext cx="3863821" cy="370158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09269" y="1863197"/>
            <a:ext cx="182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リッチクライント</a:t>
            </a:r>
          </a:p>
        </p:txBody>
      </p:sp>
      <p:sp>
        <p:nvSpPr>
          <p:cNvPr id="55" name="強調線吹き出し 2 (枠付き) 54"/>
          <p:cNvSpPr/>
          <p:nvPr/>
        </p:nvSpPr>
        <p:spPr>
          <a:xfrm>
            <a:off x="7683535" y="165512"/>
            <a:ext cx="2971584" cy="440939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1339"/>
              <a:gd name="adj5" fmla="val 317049"/>
              <a:gd name="adj6" fmla="val -5185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>
                <a:solidFill>
                  <a:schemeClr val="tx1"/>
                </a:solidFill>
              </a:rPr>
              <a:t>は</a:t>
            </a:r>
            <a:r>
              <a:rPr kumimoji="1" lang="en-US" altLang="ja-JP" sz="1200" dirty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>
                <a:solidFill>
                  <a:schemeClr val="tx1"/>
                </a:solidFill>
              </a:rPr>
              <a:t>のインスタンスを持つ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XAML</a:t>
            </a:r>
            <a:r>
              <a:rPr kumimoji="1" lang="ja-JP" altLang="en-US" sz="1200" dirty="0" err="1">
                <a:solidFill>
                  <a:schemeClr val="tx1"/>
                </a:solidFill>
              </a:rPr>
              <a:t>での</a:t>
            </a:r>
            <a:r>
              <a:rPr kumimoji="1" lang="en-US" altLang="ja-JP" sz="1200" dirty="0">
                <a:solidFill>
                  <a:schemeClr val="tx1"/>
                </a:solidFill>
              </a:rPr>
              <a:t>Binding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強調線吹き出し 2 (枠付き) 58"/>
          <p:cNvSpPr/>
          <p:nvPr/>
        </p:nvSpPr>
        <p:spPr>
          <a:xfrm>
            <a:off x="8252915" y="2624575"/>
            <a:ext cx="1827864" cy="41289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9741"/>
              <a:gd name="adj5" fmla="val 44711"/>
              <a:gd name="adj6" fmla="val -5510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操作は</a:t>
            </a:r>
            <a:r>
              <a:rPr kumimoji="1" lang="en-US" altLang="ja-JP" sz="1200" dirty="0" err="1" smtClean="0">
                <a:solidFill>
                  <a:schemeClr val="tx1"/>
                </a:solidFill>
              </a:rPr>
              <a:t>Comand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型を返すプロパティとして返す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フローチャート: 判断 4"/>
          <p:cNvSpPr/>
          <p:nvPr/>
        </p:nvSpPr>
        <p:spPr>
          <a:xfrm>
            <a:off x="5340600" y="1452659"/>
            <a:ext cx="377437" cy="198783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0" name="フローチャート: 判断 59"/>
          <p:cNvSpPr/>
          <p:nvPr/>
        </p:nvSpPr>
        <p:spPr>
          <a:xfrm>
            <a:off x="8335084" y="1463138"/>
            <a:ext cx="377437" cy="198783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/>
          <p:cNvCxnSpPr>
            <a:stCxn id="5" idx="3"/>
            <a:endCxn id="9" idx="1"/>
          </p:cNvCxnSpPr>
          <p:nvPr/>
        </p:nvCxnSpPr>
        <p:spPr>
          <a:xfrm>
            <a:off x="5718037" y="1552051"/>
            <a:ext cx="65935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60" idx="3"/>
            <a:endCxn id="6" idx="1"/>
          </p:cNvCxnSpPr>
          <p:nvPr/>
        </p:nvCxnSpPr>
        <p:spPr>
          <a:xfrm flipV="1">
            <a:off x="8712521" y="1555473"/>
            <a:ext cx="67636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強調線吹き出し 2 (枠付き) 64"/>
          <p:cNvSpPr/>
          <p:nvPr/>
        </p:nvSpPr>
        <p:spPr>
          <a:xfrm>
            <a:off x="10081947" y="2012354"/>
            <a:ext cx="1938727" cy="393517"/>
          </a:xfrm>
          <a:prstGeom prst="accentBorderCallout2">
            <a:avLst>
              <a:gd name="adj1" fmla="val 18750"/>
              <a:gd name="adj2" fmla="val -4261"/>
              <a:gd name="adj3" fmla="val 16196"/>
              <a:gd name="adj4" fmla="val -28070"/>
              <a:gd name="adj5" fmla="val -116035"/>
              <a:gd name="adj6" fmla="val -4598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>
                <a:solidFill>
                  <a:schemeClr val="tx1"/>
                </a:solidFill>
              </a:rPr>
              <a:t>は</a:t>
            </a:r>
            <a:r>
              <a:rPr kumimoji="1" lang="en-US" altLang="ja-JP" sz="1200" dirty="0">
                <a:solidFill>
                  <a:schemeClr val="tx1"/>
                </a:solidFill>
              </a:rPr>
              <a:t>Model</a:t>
            </a:r>
            <a:r>
              <a:rPr kumimoji="1" lang="ja-JP" altLang="en-US" sz="1200" dirty="0">
                <a:solidFill>
                  <a:schemeClr val="tx1"/>
                </a:solidFill>
              </a:rPr>
              <a:t>の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インスタンスを持つ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6" name="強調線吹き出し 2 (枠付き) 65"/>
          <p:cNvSpPr/>
          <p:nvPr/>
        </p:nvSpPr>
        <p:spPr>
          <a:xfrm flipH="1">
            <a:off x="176978" y="3434967"/>
            <a:ext cx="3267181" cy="826168"/>
          </a:xfrm>
          <a:prstGeom prst="accentBorderCallout2">
            <a:avLst>
              <a:gd name="adj1" fmla="val 18750"/>
              <a:gd name="adj2" fmla="val -4261"/>
              <a:gd name="adj3" fmla="val 18750"/>
              <a:gd name="adj4" fmla="val -16667"/>
              <a:gd name="adj5" fmla="val -231493"/>
              <a:gd name="adj6" fmla="val -7614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>
                <a:solidFill>
                  <a:schemeClr val="tx1"/>
                </a:solidFill>
              </a:rPr>
              <a:t>のインスタンスを</a:t>
            </a:r>
            <a:r>
              <a:rPr kumimoji="1" lang="en-US" altLang="ja-JP" sz="1200" dirty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プロパティ</a:t>
            </a:r>
            <a:r>
              <a:rPr kumimoji="1" lang="ja-JP" altLang="en-US" sz="1200" dirty="0">
                <a:solidFill>
                  <a:schemeClr val="tx1"/>
                </a:solidFill>
              </a:rPr>
              <a:t>に設定し、</a:t>
            </a:r>
            <a:r>
              <a:rPr kumimoji="1" lang="en-US" altLang="ja-JP" sz="1200" dirty="0">
                <a:solidFill>
                  <a:schemeClr val="tx1"/>
                </a:solidFill>
              </a:rPr>
              <a:t>XAML</a:t>
            </a:r>
            <a:r>
              <a:rPr kumimoji="1" lang="ja-JP" altLang="en-US" sz="1200" dirty="0">
                <a:solidFill>
                  <a:schemeClr val="tx1"/>
                </a:solidFill>
              </a:rPr>
              <a:t>で</a:t>
            </a:r>
            <a:r>
              <a:rPr kumimoji="1" lang="en-US" altLang="ja-JP" sz="1200" dirty="0">
                <a:solidFill>
                  <a:schemeClr val="tx1"/>
                </a:solidFill>
              </a:rPr>
              <a:t>Binding</a:t>
            </a:r>
            <a:r>
              <a:rPr kumimoji="1" lang="ja-JP" altLang="en-US" sz="1200" dirty="0">
                <a:solidFill>
                  <a:schemeClr val="tx1"/>
                </a:solidFill>
              </a:rPr>
              <a:t>すると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、処理</a:t>
            </a:r>
            <a:r>
              <a:rPr kumimoji="1" lang="ja-JP" altLang="en-US" sz="1200" dirty="0">
                <a:solidFill>
                  <a:schemeClr val="tx1"/>
                </a:solidFill>
              </a:rPr>
              <a:t>が自動で行われ、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内容</a:t>
            </a:r>
            <a:r>
              <a:rPr kumimoji="1" lang="ja-JP" altLang="en-US" sz="1200" dirty="0">
                <a:solidFill>
                  <a:schemeClr val="tx1"/>
                </a:solidFill>
              </a:rPr>
              <a:t>が一致する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。＝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Data Binding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7" name="強調線吹き出し 2 (枠付き) 66"/>
          <p:cNvSpPr/>
          <p:nvPr/>
        </p:nvSpPr>
        <p:spPr>
          <a:xfrm>
            <a:off x="7918771" y="1989261"/>
            <a:ext cx="1985365" cy="276109"/>
          </a:xfrm>
          <a:prstGeom prst="accentBorderCallout2">
            <a:avLst>
              <a:gd name="adj1" fmla="val 18750"/>
              <a:gd name="adj2" fmla="val -4261"/>
              <a:gd name="adj3" fmla="val 18750"/>
              <a:gd name="adj4" fmla="val -12281"/>
              <a:gd name="adj5" fmla="val 217371"/>
              <a:gd name="adj6" fmla="val -19436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プロパティを</a:t>
            </a:r>
            <a:r>
              <a:rPr kumimoji="1" lang="en-US" altLang="ja-JP" sz="1200" dirty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>
                <a:solidFill>
                  <a:schemeClr val="tx1"/>
                </a:solidFill>
              </a:rPr>
              <a:t>に公開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1</a:t>
            </a:r>
            <a:r>
              <a:rPr kumimoji="1" lang="en-US" altLang="ja-JP" dirty="0" smtClean="0"/>
              <a:t>-1.</a:t>
            </a:r>
            <a:r>
              <a:rPr kumimoji="1" lang="ja-JP" altLang="en-US" dirty="0" smtClean="0"/>
              <a:t>作成プログラムデモ</a:t>
            </a:r>
            <a:endParaRPr kumimoji="1" lang="ja-JP" altLang="en-US" dirty="0"/>
          </a:p>
        </p:txBody>
      </p:sp>
      <p:pic>
        <p:nvPicPr>
          <p:cNvPr id="7" name="Page_The_Turn[19.06.2017]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9847" y="1003852"/>
            <a:ext cx="6537294" cy="4946098"/>
          </a:xfr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2895" y="2910170"/>
            <a:ext cx="373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右</a:t>
            </a:r>
            <a:r>
              <a:rPr kumimoji="1" lang="ja-JP" altLang="en-US" dirty="0"/>
              <a:t>の</a:t>
            </a:r>
            <a:r>
              <a:rPr kumimoji="1" lang="ja-JP" altLang="en-US" dirty="0" smtClean="0"/>
              <a:t>矢印を</a:t>
            </a:r>
            <a:r>
              <a:rPr kumimoji="1" lang="ja-JP" altLang="en-US" dirty="0"/>
              <a:t>クリック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ja-JP" altLang="en-US" dirty="0" smtClean="0"/>
              <a:t>右に</a:t>
            </a:r>
            <a:r>
              <a:rPr lang="en-US" altLang="ja-JP" dirty="0" smtClean="0"/>
              <a:t>1</a:t>
            </a:r>
            <a:r>
              <a:rPr lang="ja-JP" altLang="en-US" dirty="0" smtClean="0"/>
              <a:t>枚ページがめくれる。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72895" y="2910170"/>
            <a:ext cx="373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/>
              <a:t>左</a:t>
            </a:r>
            <a:r>
              <a:rPr kumimoji="1" lang="ja-JP" altLang="en-US" dirty="0" smtClean="0"/>
              <a:t>の矢印を</a:t>
            </a:r>
            <a:r>
              <a:rPr kumimoji="1" lang="ja-JP" altLang="en-US" dirty="0"/>
              <a:t>クリック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左</a:t>
            </a:r>
            <a:r>
              <a:rPr lang="ja-JP" altLang="en-US" dirty="0" smtClean="0"/>
              <a:t>に</a:t>
            </a:r>
            <a:r>
              <a:rPr lang="en-US" altLang="ja-JP" dirty="0" smtClean="0"/>
              <a:t>1</a:t>
            </a:r>
            <a:r>
              <a:rPr lang="ja-JP" altLang="en-US" dirty="0" smtClean="0"/>
              <a:t>枚ページがめくれる。</a:t>
            </a:r>
            <a:endParaRPr lang="en-US" altLang="ja-JP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2895" y="2910169"/>
            <a:ext cx="394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端をドラッグしてめくる。</a:t>
            </a:r>
            <a:endParaRPr kumimoji="1" lang="en-US" altLang="ja-JP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ja-JP" altLang="en-US" dirty="0" smtClean="0"/>
              <a:t>半分を超えると次のページへ。</a:t>
            </a:r>
            <a:endParaRPr lang="en-US" altLang="ja-JP" dirty="0" smtClean="0"/>
          </a:p>
        </p:txBody>
      </p:sp>
      <p:sp>
        <p:nvSpPr>
          <p:cNvPr id="14" name="コンテンツ プレースホルダー 9"/>
          <p:cNvSpPr txBox="1">
            <a:spLocks/>
          </p:cNvSpPr>
          <p:nvPr/>
        </p:nvSpPr>
        <p:spPr>
          <a:xfrm>
            <a:off x="560686" y="4120578"/>
            <a:ext cx="4572000" cy="1342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93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5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8" grpId="1"/>
      <p:bldP spid="12" grpId="0"/>
      <p:bldP spid="12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1</a:t>
            </a:r>
            <a:r>
              <a:rPr lang="en-US" altLang="ja-JP" dirty="0" smtClean="0"/>
              <a:t>-2.</a:t>
            </a:r>
            <a:r>
              <a:rPr lang="ja-JP" altLang="en-US" dirty="0" smtClean="0"/>
              <a:t>折り返し表示の流れ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3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1423359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42458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557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280656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2049249" y="3542685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44102" y="3692105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83787" y="3686383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64688" y="3692104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681675" y="3544047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7304225" y="3549768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4855929" y="3384458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二等辺三角形 20"/>
          <p:cNvSpPr/>
          <p:nvPr/>
        </p:nvSpPr>
        <p:spPr>
          <a:xfrm>
            <a:off x="7683787" y="3680660"/>
            <a:ext cx="1031720" cy="1483743"/>
          </a:xfrm>
          <a:prstGeom prst="triangle">
            <a:avLst>
              <a:gd name="adj" fmla="val 9902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302886" y="3692104"/>
            <a:ext cx="1012740" cy="1483743"/>
          </a:xfrm>
          <a:prstGeom prst="rect">
            <a:avLst/>
          </a:prstGeom>
          <a:gradFill flip="none" rotWithShape="1">
            <a:gsLst>
              <a:gs pos="38000">
                <a:srgbClr val="4C7A9C"/>
              </a:gs>
              <a:gs pos="55000">
                <a:srgbClr val="587093"/>
              </a:gs>
              <a:gs pos="3000">
                <a:srgbClr val="2C92B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/>
          <p:cNvSpPr/>
          <p:nvPr/>
        </p:nvSpPr>
        <p:spPr>
          <a:xfrm>
            <a:off x="10283906" y="3692104"/>
            <a:ext cx="1031720" cy="1483743"/>
          </a:xfrm>
          <a:prstGeom prst="triangle">
            <a:avLst>
              <a:gd name="adj" fmla="val 9902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9923324" y="3538324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270543" y="1999202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1</a:t>
            </a:r>
            <a:r>
              <a:rPr kumimoji="1" lang="ja-JP" altLang="en-US" sz="1600" dirty="0" smtClean="0"/>
              <a:t>現在</a:t>
            </a:r>
            <a:r>
              <a:rPr kumimoji="1" lang="ja-JP" altLang="en-US" sz="1600" dirty="0"/>
              <a:t>のマウス位置取得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195455" y="2006318"/>
            <a:ext cx="17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2</a:t>
            </a:r>
            <a:r>
              <a:rPr kumimoji="1" lang="ja-JP" altLang="en-US" sz="1600" dirty="0" smtClean="0"/>
              <a:t>折り返し線</a:t>
            </a:r>
            <a:r>
              <a:rPr kumimoji="1" lang="ja-JP" altLang="en-US" sz="1600" dirty="0"/>
              <a:t>計算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920597" y="1987758"/>
            <a:ext cx="1526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3</a:t>
            </a:r>
            <a:r>
              <a:rPr kumimoji="1" lang="ja-JP" altLang="en-US" sz="1600" dirty="0" smtClean="0"/>
              <a:t>クリッピング</a:t>
            </a:r>
            <a:endParaRPr kumimoji="1" lang="ja-JP" altLang="en-US" sz="16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744880" y="1999202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4</a:t>
            </a:r>
            <a:r>
              <a:rPr kumimoji="1" lang="ja-JP" altLang="en-US" sz="1600" dirty="0" smtClean="0"/>
              <a:t>陰影</a:t>
            </a:r>
            <a:r>
              <a:rPr kumimoji="1" lang="ja-JP" altLang="en-US" sz="1600" dirty="0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3706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4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6"/>
            <a:ext cx="9710529" cy="433014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ja-JP" altLang="en-US" sz="2600" b="1" dirty="0" smtClean="0"/>
              <a:t>めくり量取得</a:t>
            </a:r>
            <a:endParaRPr kumimoji="1" lang="en-US" altLang="ja-JP" sz="26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400" dirty="0" smtClean="0"/>
              <a:t>現在のマウス位置取得</a:t>
            </a:r>
            <a:endParaRPr lang="en-US" altLang="ja-JP" sz="2400" dirty="0" smtClean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kumimoji="1" lang="en-US" altLang="ja-JP" sz="2600" b="1" dirty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ja-JP" altLang="en-US" sz="2600" b="1" dirty="0" smtClean="0"/>
              <a:t>折り返し位置計算</a:t>
            </a:r>
            <a:endParaRPr lang="en-US" altLang="ja-JP" sz="26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kumimoji="1" lang="ja-JP" altLang="en-US" sz="2400" dirty="0" smtClean="0"/>
              <a:t>クリッピング位置計算、陰影位置計算</a:t>
            </a:r>
            <a:endParaRPr kumimoji="1" lang="en-US" altLang="ja-JP" sz="2400" dirty="0" smtClean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ja-JP" sz="2600" b="1" dirty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ja-JP" altLang="en-US" sz="2600" b="1" dirty="0" smtClean="0"/>
              <a:t>ページクリッピング表示</a:t>
            </a:r>
            <a:endParaRPr kumimoji="1" lang="en-US" altLang="ja-JP" sz="26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400" dirty="0" smtClean="0"/>
              <a:t>非表示部分、裏ページ部分</a:t>
            </a:r>
            <a:endParaRPr lang="en-US" altLang="ja-JP" sz="2400" dirty="0" smtClean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kumimoji="1" lang="en-US" altLang="ja-JP" sz="2600" b="1" dirty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ja-JP" altLang="en-US" sz="2600" b="1" dirty="0" smtClean="0"/>
              <a:t>陰影表示</a:t>
            </a:r>
            <a:endParaRPr lang="en-US" altLang="ja-JP" sz="26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kumimoji="1" lang="ja-JP" altLang="en-US" sz="2400" dirty="0" smtClean="0"/>
              <a:t>影、ハイライト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00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803981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折り返し表示ソースコード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5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7"/>
            <a:ext cx="3841575" cy="103793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kumimoji="1" lang="en-US" altLang="ja-JP" sz="2400" b="1" dirty="0" smtClean="0"/>
              <a:t>1</a:t>
            </a:r>
            <a:r>
              <a:rPr kumimoji="1" lang="en-US" altLang="ja-JP" sz="2400" b="1" dirty="0" smtClean="0"/>
              <a:t>.</a:t>
            </a:r>
            <a:r>
              <a:rPr kumimoji="1" lang="ja-JP" altLang="en-US" sz="2400" b="1" dirty="0" smtClean="0"/>
              <a:t>　めくり量</a:t>
            </a:r>
            <a:r>
              <a:rPr kumimoji="1" lang="ja-JP" altLang="en-US" sz="2400" b="1" dirty="0" smtClean="0"/>
              <a:t>取得</a:t>
            </a:r>
            <a:endParaRPr kumimoji="1" lang="en-US" altLang="ja-JP" sz="24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現在のマウス位置取得</a:t>
            </a:r>
            <a:endParaRPr lang="en-US" altLang="ja-JP" sz="22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13" y="1563757"/>
            <a:ext cx="6806404" cy="4386678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8" name="強調線吹き出し 2 (枠付き) 7"/>
          <p:cNvSpPr/>
          <p:nvPr/>
        </p:nvSpPr>
        <p:spPr>
          <a:xfrm>
            <a:off x="995606" y="4015079"/>
            <a:ext cx="3284628" cy="1150810"/>
          </a:xfrm>
          <a:prstGeom prst="accentBorderCallout2">
            <a:avLst>
              <a:gd name="adj1" fmla="val 50326"/>
              <a:gd name="adj2" fmla="val 102067"/>
              <a:gd name="adj3" fmla="val 49898"/>
              <a:gd name="adj4" fmla="val 111920"/>
              <a:gd name="adj5" fmla="val -107959"/>
              <a:gd name="adj6" fmla="val 17260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 smtClean="0">
                <a:solidFill>
                  <a:schemeClr val="tx1"/>
                </a:solidFill>
              </a:rPr>
              <a:t>x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,y        = </a:t>
            </a:r>
            <a:r>
              <a:rPr kumimoji="1" lang="ja-JP" altLang="en-US" sz="1600" dirty="0" smtClean="0">
                <a:solidFill>
                  <a:schemeClr val="tx1"/>
                </a:solidFill>
              </a:rPr>
              <a:t>軸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p          = </a:t>
            </a:r>
            <a:r>
              <a:rPr kumimoji="1" lang="ja-JP" altLang="en-US" sz="1600" dirty="0" smtClean="0">
                <a:solidFill>
                  <a:schemeClr val="tx1"/>
                </a:solidFill>
              </a:rPr>
              <a:t>マウス位置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source  = </a:t>
            </a:r>
            <a:r>
              <a:rPr kumimoji="1" lang="ja-JP" altLang="en-US" sz="1600" dirty="0" smtClean="0">
                <a:solidFill>
                  <a:schemeClr val="tx1"/>
                </a:solidFill>
              </a:rPr>
              <a:t>対象オブジェクト</a:t>
            </a:r>
            <a:endParaRPr kumimoji="1"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7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803981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折り返し表示ソースコード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6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7"/>
            <a:ext cx="3364159" cy="123387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ja-JP" sz="2400" b="1" dirty="0" smtClean="0"/>
              <a:t>2</a:t>
            </a:r>
            <a:r>
              <a:rPr lang="en-US" altLang="ja-JP" sz="2400" b="1" dirty="0" smtClean="0"/>
              <a:t>.</a:t>
            </a:r>
            <a:r>
              <a:rPr lang="ja-JP" altLang="en-US" sz="2400" b="1" dirty="0" smtClean="0"/>
              <a:t>　折り返し</a:t>
            </a:r>
            <a:r>
              <a:rPr lang="ja-JP" altLang="en-US" sz="2400" b="1" dirty="0"/>
              <a:t>位置計算</a:t>
            </a:r>
            <a:endParaRPr lang="en-US" altLang="ja-JP" sz="2400" b="1" dirty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クリッピング位置</a:t>
            </a:r>
            <a:r>
              <a:rPr lang="ja-JP" altLang="en-US" sz="2200" dirty="0"/>
              <a:t>計算</a:t>
            </a:r>
            <a:endParaRPr lang="en-US" altLang="ja-JP" sz="2200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陰影</a:t>
            </a:r>
            <a:r>
              <a:rPr lang="ja-JP" altLang="en-US" sz="2200" dirty="0"/>
              <a:t>位置計算</a:t>
            </a:r>
            <a:endParaRPr lang="en-US" altLang="ja-JP" sz="2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88" y="1563757"/>
            <a:ext cx="6972904" cy="408467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857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803981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折り返し表示ソースコード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7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7"/>
            <a:ext cx="3364159" cy="123387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ja-JP" sz="2400" b="1" dirty="0" smtClean="0"/>
              <a:t>3.</a:t>
            </a:r>
            <a:r>
              <a:rPr lang="ja-JP" altLang="en-US" sz="2400" b="1" dirty="0"/>
              <a:t>　</a:t>
            </a:r>
            <a:r>
              <a:rPr lang="ja-JP" altLang="en-US" sz="2400" b="1" dirty="0" smtClean="0"/>
              <a:t>クリッピング</a:t>
            </a:r>
            <a:endParaRPr lang="en-US" altLang="ja-JP" sz="2400" b="1" dirty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/>
              <a:t>非表示</a:t>
            </a:r>
            <a:r>
              <a:rPr lang="ja-JP" altLang="en-US" sz="2200" dirty="0" smtClean="0"/>
              <a:t>部分</a:t>
            </a:r>
            <a:endParaRPr lang="en-US" altLang="ja-JP" sz="2200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裏</a:t>
            </a:r>
            <a:r>
              <a:rPr lang="ja-JP" altLang="en-US" sz="2200" dirty="0"/>
              <a:t>ページ</a:t>
            </a:r>
            <a:r>
              <a:rPr lang="ja-JP" altLang="en-US" sz="2200" dirty="0" smtClean="0"/>
              <a:t>部分</a:t>
            </a:r>
            <a:endParaRPr lang="en-US" altLang="ja-JP" sz="2200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1563757"/>
            <a:ext cx="7662191" cy="4298756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3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803981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折り返し表示ソースコード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8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7"/>
            <a:ext cx="3364159" cy="123387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ja-JP" sz="2400" b="1" dirty="0" smtClean="0"/>
              <a:t>4.</a:t>
            </a:r>
            <a:r>
              <a:rPr lang="ja-JP" altLang="en-US" sz="2400" b="1" dirty="0"/>
              <a:t>　</a:t>
            </a:r>
            <a:r>
              <a:rPr lang="ja-JP" altLang="en-US" sz="2400" b="1" dirty="0" smtClean="0"/>
              <a:t>陰影</a:t>
            </a:r>
            <a:r>
              <a:rPr lang="ja-JP" altLang="en-US" sz="2400" b="1" dirty="0"/>
              <a:t>計算</a:t>
            </a:r>
            <a:endParaRPr lang="en-US" altLang="ja-JP" sz="2400" b="1" dirty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影</a:t>
            </a:r>
            <a:endParaRPr lang="en-US" altLang="ja-JP" sz="2200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ハイライト</a:t>
            </a:r>
            <a:endParaRPr lang="en-US" altLang="ja-JP" sz="2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01" y="1167832"/>
            <a:ext cx="7757007" cy="4950679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18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メイリオ＋SegoeUI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</a:schemeClr>
        </a:solidFill>
        <a:ln w="19050">
          <a:solidFill>
            <a:schemeClr val="accent6">
              <a:lumMod val="50000"/>
            </a:schemeClr>
          </a:solidFill>
        </a:ln>
      </a:spPr>
      <a:bodyPr rtlCol="0" anchor="ctr"/>
      <a:lstStyle>
        <a:defPPr algn="ctr">
          <a:defRPr kumimoji="1"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WireframeBuilding">
    <a:dk1>
      <a:srgbClr val="404040"/>
    </a:dk1>
    <a:lt1>
      <a:sysClr val="window" lastClr="FFFFFF"/>
    </a:lt1>
    <a:dk2>
      <a:srgbClr val="000000"/>
    </a:dk2>
    <a:lt2>
      <a:srgbClr val="E4F9F9"/>
    </a:lt2>
    <a:accent1>
      <a:srgbClr val="1BDCFF"/>
    </a:accent1>
    <a:accent2>
      <a:srgbClr val="3AC673"/>
    </a:accent2>
    <a:accent3>
      <a:srgbClr val="F6BD1E"/>
    </a:accent3>
    <a:accent4>
      <a:srgbClr val="C74167"/>
    </a:accent4>
    <a:accent5>
      <a:srgbClr val="F17E1F"/>
    </a:accent5>
    <a:accent6>
      <a:srgbClr val="6681CC"/>
    </a:accent6>
    <a:hlink>
      <a:srgbClr val="F17E1F"/>
    </a:hlink>
    <a:folHlink>
      <a:srgbClr val="969696"/>
    </a:folHlink>
  </a:clrScheme>
</a:themeOverride>
</file>

<file path=ppt/theme/themeOverride2.xml><?xml version="1.0" encoding="utf-8"?>
<a:themeOverride xmlns:a="http://schemas.openxmlformats.org/drawingml/2006/main">
  <a:clrScheme name="WireframeBuilding">
    <a:dk1>
      <a:srgbClr val="404040"/>
    </a:dk1>
    <a:lt1>
      <a:sysClr val="window" lastClr="FFFFFF"/>
    </a:lt1>
    <a:dk2>
      <a:srgbClr val="000000"/>
    </a:dk2>
    <a:lt2>
      <a:srgbClr val="E4F9F9"/>
    </a:lt2>
    <a:accent1>
      <a:srgbClr val="1BDCFF"/>
    </a:accent1>
    <a:accent2>
      <a:srgbClr val="3AC673"/>
    </a:accent2>
    <a:accent3>
      <a:srgbClr val="F6BD1E"/>
    </a:accent3>
    <a:accent4>
      <a:srgbClr val="C74167"/>
    </a:accent4>
    <a:accent5>
      <a:srgbClr val="F17E1F"/>
    </a:accent5>
    <a:accent6>
      <a:srgbClr val="6681CC"/>
    </a:accent6>
    <a:hlink>
      <a:srgbClr val="F17E1F"/>
    </a:hlink>
    <a:folHlink>
      <a:srgbClr val="96969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1430</Words>
  <Application>Microsoft Office PowerPoint</Application>
  <PresentationFormat>ワイド画面</PresentationFormat>
  <Paragraphs>346</Paragraphs>
  <Slides>29</Slides>
  <Notes>9</Notes>
  <HiddenSlides>7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6" baseType="lpstr">
      <vt:lpstr>Meiryo UI</vt:lpstr>
      <vt:lpstr>メイリオ</vt:lpstr>
      <vt:lpstr>Arial</vt:lpstr>
      <vt:lpstr>Calibri</vt:lpstr>
      <vt:lpstr>Segoe UI</vt:lpstr>
      <vt:lpstr>Wingdings</vt:lpstr>
      <vt:lpstr>Wireframe Building 16x9</vt:lpstr>
      <vt:lpstr>WPFと3Dアニメーション調査</vt:lpstr>
      <vt:lpstr>■目次</vt:lpstr>
      <vt:lpstr>■1-1.作成プログラムデモ</vt:lpstr>
      <vt:lpstr>■1-2.折り返し表示の流れ</vt:lpstr>
      <vt:lpstr>■折り返し表示まとめ</vt:lpstr>
      <vt:lpstr>■折り返し表示ソースコード</vt:lpstr>
      <vt:lpstr>■折り返し表示ソースコード</vt:lpstr>
      <vt:lpstr>■折り返し表示ソースコード</vt:lpstr>
      <vt:lpstr>■折り返し表示ソースコード</vt:lpstr>
      <vt:lpstr>■アニメーション</vt:lpstr>
      <vt:lpstr>■折り返し位置計算</vt:lpstr>
      <vt:lpstr>■折り返し計算ロジック</vt:lpstr>
      <vt:lpstr>■折り返し計算ロジック</vt:lpstr>
      <vt:lpstr>■折り返し計算ロジック</vt:lpstr>
      <vt:lpstr>■クリッピング処理</vt:lpstr>
      <vt:lpstr>■1-3.プログラム概要</vt:lpstr>
      <vt:lpstr>■2-1.WPFとは</vt:lpstr>
      <vt:lpstr>■2-2.XAML</vt:lpstr>
      <vt:lpstr>■Xamlデモ</vt:lpstr>
      <vt:lpstr>■2-3.MVVM</vt:lpstr>
      <vt:lpstr>■MVVM</vt:lpstr>
      <vt:lpstr>■参考サイト/URL</vt:lpstr>
      <vt:lpstr>■資料</vt:lpstr>
      <vt:lpstr>■マインドマップ</vt:lpstr>
      <vt:lpstr>■シーケンス図（MVC）</vt:lpstr>
      <vt:lpstr>■簡易説明図（MVC）</vt:lpstr>
      <vt:lpstr>■シーケンス図（MVVM）</vt:lpstr>
      <vt:lpstr>■詳細説明図（MVVM）</vt:lpstr>
      <vt:lpstr>■Data Binding説明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2017-06-15T04:26:41Z</dcterms:created>
  <dcterms:modified xsi:type="dcterms:W3CDTF">2017-06-30T03:27:37Z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